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65" r:id="rId2"/>
    <p:sldId id="306" r:id="rId3"/>
    <p:sldId id="313" r:id="rId4"/>
    <p:sldId id="305" r:id="rId5"/>
    <p:sldId id="303" r:id="rId6"/>
    <p:sldId id="257" r:id="rId7"/>
    <p:sldId id="304" r:id="rId8"/>
    <p:sldId id="309" r:id="rId9"/>
    <p:sldId id="292" r:id="rId10"/>
    <p:sldId id="263" r:id="rId11"/>
    <p:sldId id="259" r:id="rId12"/>
    <p:sldId id="290" r:id="rId13"/>
    <p:sldId id="266" r:id="rId14"/>
    <p:sldId id="267" r:id="rId15"/>
    <p:sldId id="317" r:id="rId16"/>
    <p:sldId id="269" r:id="rId17"/>
    <p:sldId id="271" r:id="rId18"/>
    <p:sldId id="277" r:id="rId19"/>
    <p:sldId id="275" r:id="rId20"/>
    <p:sldId id="272" r:id="rId21"/>
    <p:sldId id="274" r:id="rId22"/>
    <p:sldId id="276" r:id="rId23"/>
    <p:sldId id="315" r:id="rId24"/>
    <p:sldId id="295" r:id="rId25"/>
    <p:sldId id="312" r:id="rId26"/>
    <p:sldId id="261" r:id="rId27"/>
    <p:sldId id="307" r:id="rId28"/>
    <p:sldId id="297" r:id="rId29"/>
    <p:sldId id="308" r:id="rId30"/>
    <p:sldId id="310" r:id="rId31"/>
    <p:sldId id="311" r:id="rId32"/>
    <p:sldId id="314" r:id="rId33"/>
    <p:sldId id="296" r:id="rId34"/>
    <p:sldId id="280" r:id="rId35"/>
    <p:sldId id="316" r:id="rId36"/>
    <p:sldId id="286" r:id="rId37"/>
    <p:sldId id="291" r:id="rId38"/>
    <p:sldId id="299" r:id="rId39"/>
    <p:sldId id="287" r:id="rId40"/>
    <p:sldId id="319" r:id="rId41"/>
    <p:sldId id="318" r:id="rId42"/>
    <p:sldId id="278" r:id="rId43"/>
    <p:sldId id="258" r:id="rId44"/>
    <p:sldId id="285" r:id="rId45"/>
    <p:sldId id="268" r:id="rId46"/>
    <p:sldId id="288" r:id="rId47"/>
    <p:sldId id="289" r:id="rId48"/>
    <p:sldId id="273" r:id="rId49"/>
    <p:sldId id="270" r:id="rId50"/>
    <p:sldId id="282" r:id="rId51"/>
    <p:sldId id="283" r:id="rId52"/>
    <p:sldId id="284" r:id="rId5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9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8"/>
    <p:restoredTop sz="96197"/>
  </p:normalViewPr>
  <p:slideViewPr>
    <p:cSldViewPr snapToGrid="0" snapToObjects="1">
      <p:cViewPr varScale="1">
        <p:scale>
          <a:sx n="148" d="100"/>
          <a:sy n="148" d="100"/>
        </p:scale>
        <p:origin x="8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FB678-34D0-F244-BD80-E18B77F951D1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5A693-1E9B-B94C-88B4-B4D3C7B48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5A693-1E9B-B94C-88B4-B4D3C7B481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2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4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2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0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9923D-2815-604A-96F1-685A9652093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1C5DE-5877-C945-8FDA-4B297320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3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Binary_Worksheet.xls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utils.extmath.randomized_svd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Binary_Worksheet1.xls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Binary_Worksheet2.xls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673994" y="1222550"/>
            <a:ext cx="7938417" cy="3350302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809470" y="1852341"/>
            <a:ext cx="7667468" cy="931433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SVD, PCA, and dimension reduction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23875" y="876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9755" y="3219862"/>
            <a:ext cx="3446906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CS-Stat 221, Intro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424" y="4689568"/>
            <a:ext cx="2205987" cy="44395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195"/>
            <a:ext cx="7886700" cy="994172"/>
          </a:xfrm>
        </p:spPr>
        <p:txBody>
          <a:bodyPr/>
          <a:lstStyle/>
          <a:p>
            <a:r>
              <a:rPr lang="en-US" dirty="0"/>
              <a:t>How many dimensions again?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C257A-73B4-E543-BC19-038A70BEA679}"/>
              </a:ext>
            </a:extLst>
          </p:cNvPr>
          <p:cNvSpPr txBox="1">
            <a:spLocks/>
          </p:cNvSpPr>
          <p:nvPr/>
        </p:nvSpPr>
        <p:spPr>
          <a:xfrm>
            <a:off x="322252" y="1358075"/>
            <a:ext cx="5588540" cy="43418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n x m can be large (compared to our computers and our displays):  </a:t>
            </a:r>
          </a:p>
          <a:p>
            <a:pPr marL="0" indent="0">
              <a:buNone/>
            </a:pPr>
            <a:r>
              <a:rPr lang="en-US" sz="2100" dirty="0"/>
              <a:t>	Twitter (500M tweets / day, May 2020)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Youtube</a:t>
            </a:r>
            <a:r>
              <a:rPr lang="en-US" sz="2100" dirty="0"/>
              <a:t> (2.5 billion views / day)</a:t>
            </a:r>
          </a:p>
          <a:p>
            <a:pPr marL="0" indent="0">
              <a:buNone/>
            </a:pPr>
            <a:r>
              <a:rPr lang="en-US" sz="2100" dirty="0"/>
              <a:t>	Natural Language processing (10</a:t>
            </a:r>
            <a:r>
              <a:rPr lang="en-US" sz="2100" baseline="30000" dirty="0"/>
              <a:t>4</a:t>
            </a:r>
            <a:r>
              <a:rPr lang="en-US" sz="2100" dirty="0"/>
              <a:t>-10</a:t>
            </a:r>
            <a:r>
              <a:rPr lang="en-US" sz="2100" baseline="30000" dirty="0"/>
              <a:t>6</a:t>
            </a:r>
            <a:r>
              <a:rPr lang="en-US" sz="2100" dirty="0"/>
              <a:t> words)</a:t>
            </a:r>
          </a:p>
          <a:p>
            <a:pPr marL="0" indent="0">
              <a:buNone/>
            </a:pPr>
            <a:r>
              <a:rPr lang="en-US" sz="2100" dirty="0"/>
              <a:t>	Netflix prize was 500K users x 20K movies</a:t>
            </a:r>
          </a:p>
          <a:p>
            <a:pPr marL="0" indent="0">
              <a:buNone/>
            </a:pPr>
            <a:r>
              <a:rPr lang="en-US" sz="2100" dirty="0"/>
              <a:t>	Biochemical or genetic assays (10</a:t>
            </a:r>
            <a:r>
              <a:rPr lang="en-US" sz="2100" baseline="30000" dirty="0"/>
              <a:t>4</a:t>
            </a:r>
            <a:r>
              <a:rPr lang="en-US" sz="2100" dirty="0"/>
              <a:t>-10</a:t>
            </a:r>
            <a:r>
              <a:rPr lang="en-US" sz="2100" baseline="30000" dirty="0"/>
              <a:t>7</a:t>
            </a:r>
            <a:r>
              <a:rPr lang="en-US" sz="2100" dirty="0"/>
              <a:t> features of interest x sample size)</a:t>
            </a:r>
          </a:p>
          <a:p>
            <a:pPr marL="0" indent="0">
              <a:buNone/>
            </a:pPr>
            <a:r>
              <a:rPr lang="en-US" sz="2100" dirty="0"/>
              <a:t>	Image processing  (10</a:t>
            </a:r>
            <a:r>
              <a:rPr lang="en-US" sz="2100" baseline="30000" dirty="0"/>
              <a:t>7</a:t>
            </a:r>
            <a:r>
              <a:rPr lang="en-US" sz="2100" dirty="0"/>
              <a:t> pixels easy)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61803-6888-DA4F-86CB-98D80AEE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92" y="0"/>
            <a:ext cx="7143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2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64" y="1603525"/>
            <a:ext cx="3802851" cy="123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exists a set of vectors {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That has the following nice property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4422030" y="1213060"/>
            <a:ext cx="1234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sz="1500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6066753" y="2101072"/>
            <a:ext cx="13292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err="1">
                <a:latin typeface="Times" pitchFamily="2" charset="0"/>
              </a:rPr>
              <a:t>ith</a:t>
            </a:r>
            <a:r>
              <a:rPr lang="en-US" sz="1500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5506897" y="511090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5488549" y="1628797"/>
            <a:ext cx="12650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err="1">
                <a:latin typeface="Times" pitchFamily="2" charset="0"/>
              </a:rPr>
              <a:t>ith</a:t>
            </a:r>
            <a:r>
              <a:rPr lang="en-US" sz="1500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2414862" y="3780652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2093439" y="4223724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2778544" y="3420702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409691" y="4154473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3868465" y="3790957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5633379" y="3805627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4572000" y="3946724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711727" y="511090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2769178" y="5111382"/>
            <a:ext cx="5693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3593174" y="2853434"/>
            <a:ext cx="25515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00" b="1" dirty="0">
                <a:latin typeface="Times" pitchFamily="2" charset="0"/>
              </a:rPr>
              <a:t>A </a:t>
            </a:r>
            <a:r>
              <a:rPr lang="en-US" sz="3300" b="1" dirty="0" err="1">
                <a:latin typeface="Times" pitchFamily="2" charset="0"/>
              </a:rPr>
              <a:t>e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r>
              <a:rPr lang="en-US" sz="3300" dirty="0">
                <a:latin typeface="Times" pitchFamily="2" charset="0"/>
              </a:rPr>
              <a:t>   =     </a:t>
            </a:r>
            <a:r>
              <a:rPr lang="el-GR" sz="3300" dirty="0">
                <a:latin typeface="Times" pitchFamily="2" charset="0"/>
              </a:rPr>
              <a:t>λ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r>
              <a:rPr lang="en-US" sz="3300" baseline="-25000" dirty="0">
                <a:latin typeface="Times" pitchFamily="2" charset="0"/>
              </a:rPr>
              <a:t> </a:t>
            </a:r>
            <a:r>
              <a:rPr lang="en-US" sz="3300" b="1" dirty="0" err="1">
                <a:latin typeface="Times" pitchFamily="2" charset="0"/>
              </a:rPr>
              <a:t>e</a:t>
            </a:r>
            <a:r>
              <a:rPr lang="en-US" sz="3300" baseline="-25000" dirty="0" err="1">
                <a:latin typeface="Times" pitchFamily="2" charset="0"/>
              </a:rPr>
              <a:t>i</a:t>
            </a:r>
            <a:endParaRPr lang="en-US" sz="330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5144800" y="4134705"/>
            <a:ext cx="5116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000" dirty="0">
                <a:latin typeface="Times" pitchFamily="2" charset="0"/>
              </a:rPr>
              <a:t>λ</a:t>
            </a:r>
            <a:r>
              <a:rPr lang="en-US" sz="3000" baseline="-25000" dirty="0" err="1">
                <a:latin typeface="Times" pitchFamily="2" charset="0"/>
              </a:rPr>
              <a:t>i</a:t>
            </a:r>
            <a:r>
              <a:rPr lang="en-US" sz="3000" baseline="-25000" dirty="0">
                <a:latin typeface="Times" pitchFamily="2" charset="0"/>
              </a:rPr>
              <a:t> </a:t>
            </a:r>
            <a:endParaRPr lang="en-US" sz="3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3958543" y="1743975"/>
            <a:ext cx="781291" cy="110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5633378" y="1938801"/>
            <a:ext cx="182901" cy="92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6057346" y="2503297"/>
            <a:ext cx="133484" cy="40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4346390" y="2503297"/>
            <a:ext cx="1844441" cy="46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58" y="-49072"/>
            <a:ext cx="7886700" cy="1104636"/>
          </a:xfrm>
        </p:spPr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398980" y="2334297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37589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4953290" y="1605078"/>
            <a:ext cx="20487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Times" pitchFamily="2" charset="0"/>
              </a:rPr>
              <a:t>A </a:t>
            </a:r>
            <a:r>
              <a:rPr lang="en-US" sz="2100" dirty="0">
                <a:latin typeface="Times" pitchFamily="2" charset="0"/>
              </a:rPr>
              <a:t>= Sum</a:t>
            </a:r>
            <a:r>
              <a:rPr lang="en-US" sz="2100" baseline="-25000" dirty="0">
                <a:latin typeface="Times" pitchFamily="2" charset="0"/>
              </a:rPr>
              <a:t>i</a:t>
            </a:r>
            <a:r>
              <a:rPr lang="en-US" sz="2100" dirty="0">
                <a:latin typeface="Times" pitchFamily="2" charset="0"/>
              </a:rPr>
              <a:t> 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30000" dirty="0" err="1">
                <a:latin typeface="Times" pitchFamily="2" charset="0"/>
              </a:rPr>
              <a:t>T</a:t>
            </a:r>
            <a:r>
              <a:rPr lang="en-US" sz="2100" baseline="30000" dirty="0">
                <a:latin typeface="Times" pitchFamily="2" charset="0"/>
              </a:rPr>
              <a:t> </a:t>
            </a:r>
            <a:r>
              <a:rPr lang="el-GR" sz="2100" dirty="0">
                <a:latin typeface="Times" pitchFamily="2" charset="0"/>
              </a:rPr>
              <a:t>λ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-25000" dirty="0">
                <a:latin typeface="Times" pitchFamily="2" charset="0"/>
              </a:rPr>
              <a:t>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4060981" y="2334298"/>
            <a:ext cx="334667" cy="12130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3732654" y="2334298"/>
            <a:ext cx="334667" cy="1213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5711091" y="2970529"/>
            <a:ext cx="277108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5429079" y="2693530"/>
            <a:ext cx="27710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6642392" y="2944148"/>
            <a:ext cx="120380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6643276" y="2649149"/>
            <a:ext cx="1203804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5135145" y="2365433"/>
            <a:ext cx="277108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3845180" y="492867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Q</a:t>
            </a:r>
            <a:r>
              <a:rPr lang="en-US" sz="2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1282984" y="50402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A</a:t>
            </a:r>
            <a:endParaRPr lang="en-US" sz="280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5485962" y="5009789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" pitchFamily="2" charset="0"/>
              </a:rPr>
              <a:t>Σ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7018768" y="500978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Q</a:t>
            </a:r>
            <a:endParaRPr lang="en-US" sz="2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48DE64A-3BA7-A4C2-0E0C-490B81F7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97" y="847391"/>
            <a:ext cx="3802851" cy="123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vectors can be constructed orthogonal (zero inner products)</a:t>
            </a:r>
          </a:p>
          <a:p>
            <a:pPr marL="0" indent="0">
              <a:buNone/>
            </a:pPr>
            <a:r>
              <a:rPr lang="en-US" dirty="0"/>
              <a:t>and normal ( x dot x = 1 ) </a:t>
            </a:r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76" y="400288"/>
            <a:ext cx="7886700" cy="994172"/>
          </a:xfrm>
        </p:spPr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394462"/>
            <a:ext cx="7989570" cy="4034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numpy</a:t>
            </a:r>
            <a:r>
              <a:rPr lang="en-US" sz="1650" dirty="0">
                <a:latin typeface="Courier" pitchFamily="2" charset="0"/>
              </a:rPr>
              <a:t> as </a:t>
            </a:r>
            <a:r>
              <a:rPr lang="en-US" sz="165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pPr marL="0" indent="0">
              <a:buNone/>
            </a:pP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numpy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 err="1">
                <a:latin typeface="Courier" pitchFamily="2" charset="0"/>
              </a:rPr>
              <a:t>linalg</a:t>
            </a:r>
            <a:r>
              <a:rPr lang="en-US" sz="1650" dirty="0">
                <a:latin typeface="Courier" pitchFamily="2" charset="0"/>
              </a:rPr>
              <a:t> </a:t>
            </a:r>
            <a:r>
              <a:rPr lang="en-US" sz="165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1650" dirty="0">
                <a:latin typeface="Courier" pitchFamily="2" charset="0"/>
              </a:rPr>
              <a:t> LA</a:t>
            </a:r>
          </a:p>
          <a:p>
            <a:pPr marL="0" indent="0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5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A library function will take a square matrix and give 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back a vector of eigenvalues and a matrix of eigenvectors.</a:t>
            </a:r>
          </a:p>
          <a:p>
            <a:pPr marL="0" indent="0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650" dirty="0">
                <a:latin typeface="Courier" pitchFamily="2" charset="0"/>
              </a:rPr>
              <a:t>A=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</a:t>
            </a:r>
            <a:r>
              <a:rPr lang="en-US" sz="1650" dirty="0" err="1">
                <a:latin typeface="Courier" pitchFamily="2" charset="0"/>
              </a:rPr>
              <a:t>.array</a:t>
            </a:r>
            <a:r>
              <a:rPr lang="en-US" sz="1650" dirty="0">
                <a:latin typeface="Courier" pitchFamily="2" charset="0"/>
              </a:rPr>
              <a:t>( [ [16, 2, 3, 13 ],[5, 11, 10, 8], [9, 7, 6, 12], [4, 14, 15, 1] ])</a:t>
            </a:r>
          </a:p>
          <a:p>
            <a:pPr marL="0" indent="0">
              <a:buNone/>
            </a:pP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, 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 =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LA.eig</a:t>
            </a:r>
            <a:r>
              <a:rPr lang="en-US" sz="1650" dirty="0">
                <a:latin typeface="Courier" pitchFamily="2" charset="0"/>
              </a:rPr>
              <a:t>(A)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accent6"/>
                </a:solidFill>
                <a:latin typeface="Courier" pitchFamily="2" charset="0"/>
              </a:rPr>
              <a:t>print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50" dirty="0">
                <a:solidFill>
                  <a:schemeClr val="accent6"/>
                </a:solidFill>
                <a:latin typeface="Courier" pitchFamily="2" charset="0"/>
              </a:rPr>
              <a:t>print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1650" dirty="0">
                <a:latin typeface="Courier" pitchFamily="2" charset="0"/>
              </a:rPr>
              <a:t>B=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np.dot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np.dot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 , </a:t>
            </a:r>
            <a:r>
              <a:rPr lang="en-US" sz="1650" dirty="0" err="1">
                <a:latin typeface="Courier" pitchFamily="2" charset="0"/>
              </a:rPr>
              <a:t>evalues</a:t>
            </a:r>
            <a:r>
              <a:rPr lang="en-US" sz="1650" dirty="0">
                <a:latin typeface="Courier" pitchFamily="2" charset="0"/>
              </a:rPr>
              <a:t> *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np.eye</a:t>
            </a:r>
            <a:r>
              <a:rPr lang="en-US" sz="1650" dirty="0">
                <a:latin typeface="Courier" pitchFamily="2" charset="0"/>
              </a:rPr>
              <a:t>(4)) , </a:t>
            </a:r>
            <a:r>
              <a:rPr lang="en-US" sz="1650" dirty="0" err="1">
                <a:solidFill>
                  <a:srgbClr val="C00000"/>
                </a:solidFill>
                <a:latin typeface="Courier" pitchFamily="2" charset="0"/>
              </a:rPr>
              <a:t>LA.inv</a:t>
            </a:r>
            <a:r>
              <a:rPr lang="en-US" sz="1650" dirty="0">
                <a:latin typeface="Courier" pitchFamily="2" charset="0"/>
              </a:rPr>
              <a:t>(</a:t>
            </a:r>
            <a:r>
              <a:rPr lang="en-US" sz="1650" dirty="0" err="1">
                <a:latin typeface="Courier" pitchFamily="2" charset="0"/>
              </a:rPr>
              <a:t>evectors</a:t>
            </a:r>
            <a:r>
              <a:rPr lang="en-US" sz="1650" dirty="0">
                <a:latin typeface="Courier" pitchFamily="2" charset="0"/>
              </a:rPr>
              <a:t>))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908"/>
            <a:ext cx="7886700" cy="1104636"/>
          </a:xfrm>
        </p:spPr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643713"/>
          </a:xfrm>
        </p:spPr>
        <p:txBody>
          <a:bodyPr>
            <a:normAutofit/>
          </a:bodyPr>
          <a:lstStyle/>
          <a:p>
            <a:r>
              <a:rPr lang="en-US" dirty="0"/>
              <a:t>Eigenvalue decomposition is very nice, but only applies to square data matrices. </a:t>
            </a:r>
          </a:p>
          <a:p>
            <a:r>
              <a:rPr lang="en-US" dirty="0"/>
              <a:t>Singular Value Decomposition (SVD) is a generalization for rectangular matrices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7BFB3-92EB-97A8-4585-C0EC3B715C64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B2B19-8A32-4964-8810-69C61F87A7AB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74571-4BE3-D000-078C-10799BF9356E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95E0FB-0D5F-A59E-FF1B-359125293CF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EF2B6A-4052-C26C-A8FE-4DB381245585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C3A00C-3695-DE4A-FEFB-6A7B30BDD2F3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A4D660-4390-52F6-29CA-F73C9282CB2E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B08084-0D97-29A1-4840-C0DDA7AB4C0E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7D93370-6F70-F2ED-65A8-38511E21CA73}"/>
              </a:ext>
            </a:extLst>
          </p:cNvPr>
          <p:cNvSpPr/>
          <p:nvPr/>
        </p:nvSpPr>
        <p:spPr>
          <a:xfrm>
            <a:off x="4398980" y="2334297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60CCD1-536E-2E68-91AD-8F1D5A49D9A5}"/>
              </a:ext>
            </a:extLst>
          </p:cNvPr>
          <p:cNvSpPr/>
          <p:nvPr/>
        </p:nvSpPr>
        <p:spPr>
          <a:xfrm>
            <a:off x="6642392" y="3237589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4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CCEC02-7DB4-553F-F42E-41E8334A9D40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2150A-7B83-4404-1F4A-FF79924BFAAA}"/>
              </a:ext>
            </a:extLst>
          </p:cNvPr>
          <p:cNvSpPr/>
          <p:nvPr/>
        </p:nvSpPr>
        <p:spPr>
          <a:xfrm>
            <a:off x="4060981" y="2334298"/>
            <a:ext cx="334667" cy="12130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87E19B-ADCE-BD1F-B1C5-A18C7E0BF561}"/>
              </a:ext>
            </a:extLst>
          </p:cNvPr>
          <p:cNvSpPr/>
          <p:nvPr/>
        </p:nvSpPr>
        <p:spPr>
          <a:xfrm>
            <a:off x="3732654" y="2334298"/>
            <a:ext cx="334667" cy="1213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BE619-78A2-0880-1F01-866B82B3F828}"/>
              </a:ext>
            </a:extLst>
          </p:cNvPr>
          <p:cNvSpPr/>
          <p:nvPr/>
        </p:nvSpPr>
        <p:spPr>
          <a:xfrm>
            <a:off x="5711091" y="2970529"/>
            <a:ext cx="277108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7D44BE-73DC-4A3C-FD67-C92C93F70442}"/>
              </a:ext>
            </a:extLst>
          </p:cNvPr>
          <p:cNvSpPr/>
          <p:nvPr/>
        </p:nvSpPr>
        <p:spPr>
          <a:xfrm>
            <a:off x="5429079" y="2693530"/>
            <a:ext cx="27710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52268-C7B0-69C9-29A0-564B2A3A74C5}"/>
              </a:ext>
            </a:extLst>
          </p:cNvPr>
          <p:cNvSpPr/>
          <p:nvPr/>
        </p:nvSpPr>
        <p:spPr>
          <a:xfrm>
            <a:off x="6642392" y="2944148"/>
            <a:ext cx="120380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3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E0FB31-5312-F7FF-FBA3-B532B7B66DBF}"/>
              </a:ext>
            </a:extLst>
          </p:cNvPr>
          <p:cNvSpPr/>
          <p:nvPr/>
        </p:nvSpPr>
        <p:spPr>
          <a:xfrm>
            <a:off x="6643276" y="2649149"/>
            <a:ext cx="1203804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  <a:r>
              <a:rPr lang="en-US" sz="1053" baseline="30000" dirty="0">
                <a:latin typeface="Times" pitchFamily="2" charset="0"/>
              </a:rPr>
              <a:t>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F288C3-00B6-1412-A417-52FC08D0517D}"/>
              </a:ext>
            </a:extLst>
          </p:cNvPr>
          <p:cNvSpPr/>
          <p:nvPr/>
        </p:nvSpPr>
        <p:spPr>
          <a:xfrm>
            <a:off x="5135145" y="2365433"/>
            <a:ext cx="277108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9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908"/>
            <a:ext cx="7886700" cy="1104636"/>
          </a:xfrm>
        </p:spPr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643713"/>
          </a:xfrm>
        </p:spPr>
        <p:txBody>
          <a:bodyPr>
            <a:normAutofit/>
          </a:bodyPr>
          <a:lstStyle/>
          <a:p>
            <a:r>
              <a:rPr lang="en-US" dirty="0"/>
              <a:t>Eigenvalue decomposition is very nice, but only applies to square data matrices. </a:t>
            </a:r>
          </a:p>
          <a:p>
            <a:r>
              <a:rPr lang="en-US" dirty="0"/>
              <a:t>Singular Value Decomposition (SVD) is a generalization for rectangular matrices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2775" y="2853898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413540" y="1967917"/>
            <a:ext cx="79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 rows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409979" y="3059422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080559" y="2083751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916124" y="132550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665177" y="1291209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94839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471188" y="2109863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868177" y="181785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56949" y="2872528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142138" y="28575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1749341" y="2481757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2006438" y="2134150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745817" y="2204281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E422A-7B84-9546-979B-0EA3B6BD77AF}"/>
              </a:ext>
            </a:extLst>
          </p:cNvPr>
          <p:cNvSpPr txBox="1"/>
          <p:nvPr/>
        </p:nvSpPr>
        <p:spPr>
          <a:xfrm>
            <a:off x="5480793" y="189558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06CE5-5D2D-1846-8F4B-D29BA83D5CB0}"/>
              </a:ext>
            </a:extLst>
          </p:cNvPr>
          <p:cNvSpPr txBox="1"/>
          <p:nvPr/>
        </p:nvSpPr>
        <p:spPr>
          <a:xfrm>
            <a:off x="2786200" y="18446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3943492" y="224827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4882C3-58C2-9F45-B7FE-5310ED429C85}"/>
              </a:ext>
            </a:extLst>
          </p:cNvPr>
          <p:cNvSpPr txBox="1">
            <a:spLocks/>
          </p:cNvSpPr>
          <p:nvPr/>
        </p:nvSpPr>
        <p:spPr>
          <a:xfrm>
            <a:off x="479019" y="1210888"/>
            <a:ext cx="6958249" cy="35602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Recipe for building SVD:</a:t>
            </a:r>
          </a:p>
          <a:p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7768D0-3887-F348-8220-B6528FC6AC99}"/>
              </a:ext>
            </a:extLst>
          </p:cNvPr>
          <p:cNvSpPr/>
          <p:nvPr/>
        </p:nvSpPr>
        <p:spPr>
          <a:xfrm>
            <a:off x="628649" y="4610015"/>
            <a:ext cx="5129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matrix of inner products between rows; summed over all the samples</a:t>
            </a:r>
          </a:p>
        </p:txBody>
      </p:sp>
    </p:spTree>
    <p:extLst>
      <p:ext uri="{BB962C8B-B14F-4D97-AF65-F5344CB8AC3E}">
        <p14:creationId xmlns:p14="http://schemas.microsoft.com/office/powerpoint/2010/main" val="351214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2488260" y="256414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151377" y="2097850"/>
            <a:ext cx="1747548" cy="17499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5"/>
            <a:ext cx="1747548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29" y="2112385"/>
            <a:ext cx="1747548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07C36E-7801-9144-A9F0-0D2548E49951}"/>
              </a:ext>
            </a:extLst>
          </p:cNvPr>
          <p:cNvCxnSpPr>
            <a:cxnSpLocks/>
          </p:cNvCxnSpPr>
          <p:nvPr/>
        </p:nvCxnSpPr>
        <p:spPr>
          <a:xfrm>
            <a:off x="5161955" y="2097850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3BF71-A791-D643-899A-216298618893}"/>
              </a:ext>
            </a:extLst>
          </p:cNvPr>
          <p:cNvSpPr/>
          <p:nvPr/>
        </p:nvSpPr>
        <p:spPr>
          <a:xfrm>
            <a:off x="5147648" y="2112385"/>
            <a:ext cx="587686" cy="60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4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r>
              <a:rPr lang="en-US" dirty="0">
                <a:latin typeface="Times" pitchFamily="2" charset="0"/>
              </a:rPr>
              <a:t>I have a bunch of zero eigenvalues, so I have a bunch of eigenvectors that can’t contribute to the sum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2638807" y="239702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151377" y="2097850"/>
            <a:ext cx="1747548" cy="17499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5"/>
            <a:ext cx="1747548" cy="1749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29" y="2112385"/>
            <a:ext cx="1747548" cy="1749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907A6-5739-6346-8F3A-7C92267E1A9F}"/>
              </a:ext>
            </a:extLst>
          </p:cNvPr>
          <p:cNvSpPr/>
          <p:nvPr/>
        </p:nvSpPr>
        <p:spPr>
          <a:xfrm>
            <a:off x="3183030" y="2112385"/>
            <a:ext cx="716599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75ED3-32D5-C14F-A1D2-24F042EC0166}"/>
              </a:ext>
            </a:extLst>
          </p:cNvPr>
          <p:cNvSpPr/>
          <p:nvPr/>
        </p:nvSpPr>
        <p:spPr>
          <a:xfrm>
            <a:off x="5150145" y="2094987"/>
            <a:ext cx="587686" cy="606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F278F-55F4-1242-B155-DC546FEEC148}"/>
              </a:ext>
            </a:extLst>
          </p:cNvPr>
          <p:cNvCxnSpPr>
            <a:cxnSpLocks/>
          </p:cNvCxnSpPr>
          <p:nvPr/>
        </p:nvCxnSpPr>
        <p:spPr>
          <a:xfrm>
            <a:off x="5208728" y="2156064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124CE2-94DE-2841-BC89-5512DE9950C3}"/>
              </a:ext>
            </a:extLst>
          </p:cNvPr>
          <p:cNvSpPr/>
          <p:nvPr/>
        </p:nvSpPr>
        <p:spPr>
          <a:xfrm>
            <a:off x="7130303" y="2112386"/>
            <a:ext cx="1747548" cy="606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5F3DC-1878-094A-9BA0-36F9255CD938}"/>
              </a:ext>
            </a:extLst>
          </p:cNvPr>
          <p:cNvSpPr/>
          <p:nvPr/>
        </p:nvSpPr>
        <p:spPr>
          <a:xfrm>
            <a:off x="5736597" y="2704806"/>
            <a:ext cx="1162330" cy="1139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BA65C4-4FF7-824B-A249-1A05FC07CD72}"/>
              </a:ext>
            </a:extLst>
          </p:cNvPr>
          <p:cNvSpPr/>
          <p:nvPr/>
        </p:nvSpPr>
        <p:spPr>
          <a:xfrm>
            <a:off x="7547060" y="2919697"/>
            <a:ext cx="968291" cy="741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5CE38-C993-774E-B0B1-87A0855AE839}"/>
              </a:ext>
            </a:extLst>
          </p:cNvPr>
          <p:cNvSpPr/>
          <p:nvPr/>
        </p:nvSpPr>
        <p:spPr>
          <a:xfrm>
            <a:off x="4093667" y="2615944"/>
            <a:ext cx="553889" cy="76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4374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Now take the eigenvalue decomposition of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</a:t>
            </a:r>
          </a:p>
          <a:p>
            <a:r>
              <a:rPr lang="en-US" dirty="0">
                <a:latin typeface="Times" pitchFamily="2" charset="0"/>
              </a:rPr>
              <a:t>U (n x r) ,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(r), U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 (r x 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5" y="2719000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 flipH="1">
            <a:off x="1129145" y="176269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93585" y="2087250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2926390" y="2839734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B9150-F436-5349-A5A7-34EBE71973D3}"/>
              </a:ext>
            </a:extLst>
          </p:cNvPr>
          <p:cNvSpPr/>
          <p:nvPr/>
        </p:nvSpPr>
        <p:spPr>
          <a:xfrm>
            <a:off x="5062167" y="2112385"/>
            <a:ext cx="587686" cy="606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3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3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A392-68AC-7440-BB56-4C787BF166F8}"/>
              </a:ext>
            </a:extLst>
          </p:cNvPr>
          <p:cNvSpPr/>
          <p:nvPr/>
        </p:nvSpPr>
        <p:spPr>
          <a:xfrm>
            <a:off x="7130303" y="2112386"/>
            <a:ext cx="1747548" cy="606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E573C-338C-4C4B-96EC-E9DD1B125956}"/>
              </a:ext>
            </a:extLst>
          </p:cNvPr>
          <p:cNvSpPr/>
          <p:nvPr/>
        </p:nvSpPr>
        <p:spPr>
          <a:xfrm>
            <a:off x="3183030" y="2112385"/>
            <a:ext cx="716599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07C36E-7801-9144-A9F0-0D2548E49951}"/>
              </a:ext>
            </a:extLst>
          </p:cNvPr>
          <p:cNvCxnSpPr>
            <a:cxnSpLocks/>
          </p:cNvCxnSpPr>
          <p:nvPr/>
        </p:nvCxnSpPr>
        <p:spPr>
          <a:xfrm>
            <a:off x="5099246" y="2158006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87C1C8-7B6B-6745-A0D0-AFC970799DD4}"/>
              </a:ext>
            </a:extLst>
          </p:cNvPr>
          <p:cNvSpPr txBox="1"/>
          <p:nvPr/>
        </p:nvSpPr>
        <p:spPr>
          <a:xfrm flipH="1">
            <a:off x="6690546" y="2260471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D1892-E3CE-C44B-B14F-6F04FCBB8091}"/>
              </a:ext>
            </a:extLst>
          </p:cNvPr>
          <p:cNvSpPr txBox="1"/>
          <p:nvPr/>
        </p:nvSpPr>
        <p:spPr>
          <a:xfrm flipH="1">
            <a:off x="7600360" y="1789515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C6938-B60D-C742-8BC5-BD68B28AEB2F}"/>
              </a:ext>
            </a:extLst>
          </p:cNvPr>
          <p:cNvSpPr txBox="1"/>
          <p:nvPr/>
        </p:nvSpPr>
        <p:spPr>
          <a:xfrm flipH="1">
            <a:off x="4690333" y="2252163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3F9FA-CE11-5849-ACAB-7A2E302E8409}"/>
              </a:ext>
            </a:extLst>
          </p:cNvPr>
          <p:cNvSpPr txBox="1"/>
          <p:nvPr/>
        </p:nvSpPr>
        <p:spPr>
          <a:xfrm flipH="1">
            <a:off x="5062166" y="1810249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DB4D-368F-6D45-8549-F2DA807E1D71}"/>
              </a:ext>
            </a:extLst>
          </p:cNvPr>
          <p:cNvSpPr txBox="1"/>
          <p:nvPr/>
        </p:nvSpPr>
        <p:spPr>
          <a:xfrm flipH="1">
            <a:off x="3282580" y="1730920"/>
            <a:ext cx="60053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72E22-78D1-8D43-A8E1-8AD134952CDC}"/>
              </a:ext>
            </a:extLst>
          </p:cNvPr>
          <p:cNvSpPr/>
          <p:nvPr/>
        </p:nvSpPr>
        <p:spPr>
          <a:xfrm>
            <a:off x="2488260" y="256414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11112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1E98C-2F78-D641-833E-F5D4541E0EE2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4464716" cy="994172"/>
          </a:xfrm>
        </p:spPr>
        <p:txBody>
          <a:bodyPr>
            <a:normAutofit/>
          </a:bodyPr>
          <a:lstStyle/>
          <a:p>
            <a:r>
              <a:rPr lang="en-US" dirty="0"/>
              <a:t>Consider genotype data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C81D20-6F2C-D746-89F8-8CC54F4E1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037887"/>
              </p:ext>
            </p:extLst>
          </p:nvPr>
        </p:nvGraphicFramePr>
        <p:xfrm>
          <a:off x="839637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7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7CB9F3-4ADB-884D-B62D-7461C3F5D53A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BED73F-6BC4-5346-BDC3-A465051EB8EB}"/>
              </a:ext>
            </a:extLst>
          </p:cNvPr>
          <p:cNvSpPr/>
          <p:nvPr/>
        </p:nvSpPr>
        <p:spPr>
          <a:xfrm>
            <a:off x="6428961" y="5307969"/>
            <a:ext cx="2277611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hagsc.org</a:t>
            </a:r>
            <a:r>
              <a:rPr lang="en-US" sz="1200" dirty="0"/>
              <a:t>/</a:t>
            </a:r>
            <a:r>
              <a:rPr lang="en-US" sz="1200" dirty="0" err="1"/>
              <a:t>hgdp</a:t>
            </a:r>
            <a:r>
              <a:rPr lang="en-US" sz="1200" dirty="0"/>
              <a:t>/</a:t>
            </a:r>
            <a:r>
              <a:rPr lang="en-US" sz="1200" dirty="0" err="1"/>
              <a:t>files.html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663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m_features</a:t>
            </a:r>
            <a:r>
              <a:rPr lang="en-US" dirty="0"/>
              <a:t> x </a:t>
            </a:r>
            <a:r>
              <a:rPr lang="en-US" dirty="0" err="1"/>
              <a:t>m_features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2489509" y="2280087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61965" y="1953839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47056" y="259363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256586" y="288140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2886498" y="195459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9164" y="2246191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4893543" y="2261641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294518" y="1953840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492774" y="259528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1" y="4071287"/>
            <a:ext cx="8250202" cy="1234439"/>
          </a:xfrm>
        </p:spPr>
        <p:txBody>
          <a:bodyPr>
            <a:normAutofit/>
          </a:bodyPr>
          <a:lstStyle/>
          <a:p>
            <a:r>
              <a:rPr lang="en-US" dirty="0"/>
              <a:t>Because of the relationship between 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 </a:t>
            </a:r>
            <a:r>
              <a:rPr lang="en-US" dirty="0"/>
              <a:t> and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  </a:t>
            </a:r>
            <a:r>
              <a:rPr lang="en-US" dirty="0"/>
              <a:t>these two matrices have the same eigenvalues.  (But one is m x m and one is n x n !!) </a:t>
            </a:r>
          </a:p>
          <a:p>
            <a:r>
              <a:rPr lang="en-US" dirty="0"/>
              <a:t>Some of the eigenvalues have to be zero in the larger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91857" y="194857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47958" y="2653393"/>
            <a:ext cx="292067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28650" y="2300605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509318" y="205690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849993" y="274290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EB71D-D37F-8F48-B1B6-7CB25C7DE9FB}"/>
              </a:ext>
            </a:extLst>
          </p:cNvPr>
          <p:cNvSpPr/>
          <p:nvPr/>
        </p:nvSpPr>
        <p:spPr>
          <a:xfrm>
            <a:off x="5360476" y="2396253"/>
            <a:ext cx="575282" cy="11087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D7769-85B3-0940-8D26-4E45E1DA2440}"/>
              </a:ext>
            </a:extLst>
          </p:cNvPr>
          <p:cNvSpPr/>
          <p:nvPr/>
        </p:nvSpPr>
        <p:spPr>
          <a:xfrm>
            <a:off x="7812765" y="2375974"/>
            <a:ext cx="1079548" cy="5544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1E131-C8C4-2C43-8259-614DDEEDF845}"/>
              </a:ext>
            </a:extLst>
          </p:cNvPr>
          <p:cNvSpPr/>
          <p:nvPr/>
        </p:nvSpPr>
        <p:spPr>
          <a:xfrm>
            <a:off x="6521446" y="2409658"/>
            <a:ext cx="575282" cy="554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1C8D4-06BD-4D4F-8116-8C933B5047F8}"/>
              </a:ext>
            </a:extLst>
          </p:cNvPr>
          <p:cNvSpPr/>
          <p:nvPr/>
        </p:nvSpPr>
        <p:spPr>
          <a:xfrm>
            <a:off x="787145" y="1415266"/>
            <a:ext cx="3694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Eigenvalue decomposition again</a:t>
            </a:r>
            <a:endParaRPr lang="en-US" sz="2100" dirty="0">
              <a:latin typeface="Times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BFB55-AFB2-2340-A0EF-125A32655BB5}"/>
              </a:ext>
            </a:extLst>
          </p:cNvPr>
          <p:cNvCxnSpPr>
            <a:cxnSpLocks/>
          </p:cNvCxnSpPr>
          <p:nvPr/>
        </p:nvCxnSpPr>
        <p:spPr>
          <a:xfrm>
            <a:off x="6540661" y="2428185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CEC0AC-6F5A-E34C-B794-49E8F8C6FAF1}"/>
              </a:ext>
            </a:extLst>
          </p:cNvPr>
          <p:cNvSpPr txBox="1"/>
          <p:nvPr/>
        </p:nvSpPr>
        <p:spPr>
          <a:xfrm>
            <a:off x="6670288" y="2074009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3F7D6-CFD4-3045-B3E2-773195EA0E4E}"/>
              </a:ext>
            </a:extLst>
          </p:cNvPr>
          <p:cNvSpPr txBox="1"/>
          <p:nvPr/>
        </p:nvSpPr>
        <p:spPr>
          <a:xfrm>
            <a:off x="6205801" y="2556160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7A64F-BF50-4D45-AA0A-CBACBE9C8EE9}"/>
              </a:ext>
            </a:extLst>
          </p:cNvPr>
          <p:cNvSpPr txBox="1"/>
          <p:nvPr/>
        </p:nvSpPr>
        <p:spPr>
          <a:xfrm>
            <a:off x="7438920" y="2536305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b="1" dirty="0"/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F10D4-8E8E-0140-A5D4-9E8D226C3571}"/>
              </a:ext>
            </a:extLst>
          </p:cNvPr>
          <p:cNvSpPr txBox="1"/>
          <p:nvPr/>
        </p:nvSpPr>
        <p:spPr>
          <a:xfrm>
            <a:off x="8172601" y="207400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9839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21" y="4793509"/>
            <a:ext cx="8110557" cy="1234439"/>
          </a:xfrm>
        </p:spPr>
        <p:txBody>
          <a:bodyPr>
            <a:normAutofit/>
          </a:bodyPr>
          <a:lstStyle/>
          <a:p>
            <a:r>
              <a:rPr lang="en-US" dirty="0"/>
              <a:t>I have two sets of basis vectors and one set of r singular values.</a:t>
            </a:r>
          </a:p>
          <a:p>
            <a:r>
              <a:rPr lang="en-US" dirty="0"/>
              <a:t>Two powers of A -&gt;   elements of 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are square roots of eigenvalues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688710" y="2044313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951689" y="30987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9232" y="30872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145312" y="207028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858353" y="1334196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575086" y="130778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6704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21" y="4793509"/>
            <a:ext cx="8110557" cy="1234439"/>
          </a:xfrm>
        </p:spPr>
        <p:txBody>
          <a:bodyPr>
            <a:normAutofit/>
          </a:bodyPr>
          <a:lstStyle/>
          <a:p>
            <a:r>
              <a:rPr lang="en-US" dirty="0"/>
              <a:t>I have two sets of basis vectors and one set of r singular values.</a:t>
            </a:r>
          </a:p>
          <a:p>
            <a:r>
              <a:rPr lang="en-US" dirty="0"/>
              <a:t>Two powers of A -&gt;   elements of  </a:t>
            </a:r>
            <a:r>
              <a:rPr lang="el-GR" dirty="0">
                <a:latin typeface="Times" pitchFamily="2" charset="0"/>
              </a:rPr>
              <a:t>Σ</a:t>
            </a:r>
            <a:r>
              <a:rPr lang="en-US" dirty="0">
                <a:latin typeface="Times" pitchFamily="2" charset="0"/>
              </a:rPr>
              <a:t> are square roots of eigenvalues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276244" y="2321314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769604" y="2044313"/>
            <a:ext cx="192739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951689" y="3098746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715744" y="2321314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9232" y="30872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3876050" y="2044314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5694561" y="2348900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514A-7407-BB4E-8915-2008375A1239}"/>
              </a:ext>
            </a:extLst>
          </p:cNvPr>
          <p:cNvSpPr txBox="1"/>
          <p:nvPr/>
        </p:nvSpPr>
        <p:spPr>
          <a:xfrm>
            <a:off x="6145312" y="207028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0CAA5-FD63-E840-AFEE-38D3179F3C39}"/>
              </a:ext>
            </a:extLst>
          </p:cNvPr>
          <p:cNvSpPr txBox="1"/>
          <p:nvPr/>
        </p:nvSpPr>
        <p:spPr>
          <a:xfrm>
            <a:off x="5438245" y="246597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4842790" y="2347282"/>
            <a:ext cx="500162" cy="514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AC81D-FE68-454B-AC31-05301BFB7D8E}"/>
              </a:ext>
            </a:extLst>
          </p:cNvPr>
          <p:cNvSpPr txBox="1"/>
          <p:nvPr/>
        </p:nvSpPr>
        <p:spPr>
          <a:xfrm>
            <a:off x="4665772" y="2465977"/>
            <a:ext cx="10724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1165A-7AE6-7947-ABD0-E74450CF3854}"/>
              </a:ext>
            </a:extLst>
          </p:cNvPr>
          <p:cNvSpPr txBox="1"/>
          <p:nvPr/>
        </p:nvSpPr>
        <p:spPr>
          <a:xfrm>
            <a:off x="5015084" y="2052106"/>
            <a:ext cx="1291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593715" y="2780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5858353" y="1334196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right 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575086" y="1307782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left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4689633" y="1325503"/>
            <a:ext cx="8515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diagonal</a:t>
            </a:r>
          </a:p>
          <a:p>
            <a:pPr algn="ctr"/>
            <a:r>
              <a:rPr lang="en-US" sz="1500" dirty="0">
                <a:latin typeface="Times" pitchFamily="2" charset="0"/>
              </a:rPr>
              <a:t>singular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values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4847534" y="2351611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469871" y="1406625"/>
            <a:ext cx="6848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data </a:t>
            </a:r>
          </a:p>
          <a:p>
            <a:pPr algn="ctr"/>
            <a:r>
              <a:rPr lang="en-US" sz="1500" dirty="0">
                <a:latin typeface="Times" pitchFamily="2" charset="0"/>
              </a:rPr>
              <a:t>matrix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DC7D2A-75AA-0E4E-A8FE-002725A2E641}"/>
              </a:ext>
            </a:extLst>
          </p:cNvPr>
          <p:cNvSpPr/>
          <p:nvPr/>
        </p:nvSpPr>
        <p:spPr>
          <a:xfrm>
            <a:off x="5716366" y="2922552"/>
            <a:ext cx="12073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eigenfeatures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E10DE2-6F69-B546-8928-DC859DC480AE}"/>
              </a:ext>
            </a:extLst>
          </p:cNvPr>
          <p:cNvSpPr/>
          <p:nvPr/>
        </p:nvSpPr>
        <p:spPr>
          <a:xfrm>
            <a:off x="3391541" y="4209153"/>
            <a:ext cx="12186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eigensamples</a:t>
            </a:r>
          </a:p>
        </p:txBody>
      </p:sp>
    </p:spTree>
    <p:extLst>
      <p:ext uri="{BB962C8B-B14F-4D97-AF65-F5344CB8AC3E}">
        <p14:creationId xmlns:p14="http://schemas.microsoft.com/office/powerpoint/2010/main" val="3565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175C-AC08-9042-972A-E8408E06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DBAA5-21EA-2947-B349-0F99755D7600}"/>
              </a:ext>
            </a:extLst>
          </p:cNvPr>
          <p:cNvSpPr/>
          <p:nvPr/>
        </p:nvSpPr>
        <p:spPr>
          <a:xfrm>
            <a:off x="352377" y="1379977"/>
            <a:ext cx="5301796" cy="318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as 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linalg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2000" dirty="0">
                <a:latin typeface="Courier" pitchFamily="2" charset="0"/>
              </a:rPr>
              <a:t> LA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numpy.org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/doc/stable/reference/generated/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numpy.linalg.svd.html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U, SIGMA VT = </a:t>
            </a:r>
            <a:r>
              <a:rPr lang="en-US" sz="2000" dirty="0" err="1">
                <a:latin typeface="Courier" pitchFamily="2" charset="0"/>
              </a:rPr>
              <a:t>LA.svd</a:t>
            </a:r>
            <a:r>
              <a:rPr lang="en-US" sz="2000" dirty="0">
                <a:latin typeface="Courier" pitchFamily="2" charset="0"/>
              </a:rPr>
              <a:t>(A)</a:t>
            </a:r>
          </a:p>
          <a:p>
            <a:br>
              <a:rPr lang="en-US" sz="1053" dirty="0">
                <a:latin typeface="Courier" pitchFamily="2" charset="0"/>
              </a:rPr>
            </a:br>
            <a:endParaRPr lang="en-US" sz="105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40377-4D8B-5E41-946B-DB7CCD408A1A}"/>
              </a:ext>
            </a:extLst>
          </p:cNvPr>
          <p:cNvSpPr txBox="1"/>
          <p:nvPr/>
        </p:nvSpPr>
        <p:spPr>
          <a:xfrm>
            <a:off x="5930446" y="1043613"/>
            <a:ext cx="2999867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could calculate SVD ourselves in two lines –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but we shouldn’t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D3450-DB50-A228-883A-4579FEE41DBB}"/>
              </a:ext>
            </a:extLst>
          </p:cNvPr>
          <p:cNvSpPr txBox="1"/>
          <p:nvPr/>
        </p:nvSpPr>
        <p:spPr>
          <a:xfrm>
            <a:off x="2286000" y="2671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7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175C-AC08-9042-972A-E8408E06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Approximate, truncated SVD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DBAA5-21EA-2947-B349-0F99755D7600}"/>
              </a:ext>
            </a:extLst>
          </p:cNvPr>
          <p:cNvSpPr/>
          <p:nvPr/>
        </p:nvSpPr>
        <p:spPr>
          <a:xfrm>
            <a:off x="352377" y="1379977"/>
            <a:ext cx="5301796" cy="425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as 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np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linalg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2000" dirty="0">
                <a:latin typeface="Courier" pitchFamily="2" charset="0"/>
              </a:rPr>
              <a:t> LA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sklearn.utils.extmath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randomized_svd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hlinkClick r:id="rId2"/>
              </a:rPr>
              <a:t>https://scikit-learn.org/stable/modules/generated/sklearn.utils.extmath.randomized_svd.html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U, SIGMA, VT = </a:t>
            </a:r>
            <a:r>
              <a:rPr lang="en-US" sz="2000" dirty="0" err="1">
                <a:latin typeface="Courier" pitchFamily="2" charset="0"/>
              </a:rPr>
              <a:t>randomized_svd</a:t>
            </a:r>
            <a:r>
              <a:rPr lang="en-US" sz="2000" dirty="0">
                <a:latin typeface="Courier" pitchFamily="2" charset="0"/>
              </a:rPr>
              <a:t>(A, </a:t>
            </a:r>
            <a:r>
              <a:rPr lang="en-US" sz="2000" dirty="0" err="1">
                <a:latin typeface="Courier" pitchFamily="2" charset="0"/>
              </a:rPr>
              <a:t>n_components</a:t>
            </a:r>
            <a:r>
              <a:rPr lang="en-US" sz="2000" dirty="0">
                <a:latin typeface="Courier" pitchFamily="2" charset="0"/>
              </a:rPr>
              <a:t>=50)</a:t>
            </a:r>
            <a:br>
              <a:rPr lang="en-US" sz="1053" dirty="0">
                <a:latin typeface="Courier" pitchFamily="2" charset="0"/>
              </a:rPr>
            </a:br>
            <a:endParaRPr lang="en-US" sz="105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40377-4D8B-5E41-946B-DB7CCD408A1A}"/>
              </a:ext>
            </a:extLst>
          </p:cNvPr>
          <p:cNvSpPr txBox="1"/>
          <p:nvPr/>
        </p:nvSpPr>
        <p:spPr>
          <a:xfrm>
            <a:off x="5930446" y="1043613"/>
            <a:ext cx="2999867" cy="37856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 library functions use convergence or optimization to find approximate matrix factorizations.</a:t>
            </a:r>
          </a:p>
          <a:p>
            <a:endParaRPr lang="en-US" sz="2000" dirty="0"/>
          </a:p>
          <a:p>
            <a:r>
              <a:rPr lang="en-US" sz="2000" dirty="0"/>
              <a:t>Does not actually build or store A</a:t>
            </a:r>
            <a:r>
              <a:rPr lang="en-US" sz="2000" baseline="30000" dirty="0"/>
              <a:t>T</a:t>
            </a:r>
            <a:r>
              <a:rPr lang="en-US" sz="2000" dirty="0"/>
              <a:t>A</a:t>
            </a:r>
          </a:p>
          <a:p>
            <a:endParaRPr lang="en-US" sz="2000" dirty="0"/>
          </a:p>
          <a:p>
            <a:r>
              <a:rPr lang="en-US" sz="2000" dirty="0"/>
              <a:t>Approximate and truncated decompositions are cheaper to compute.</a:t>
            </a:r>
          </a:p>
        </p:txBody>
      </p:sp>
    </p:spTree>
    <p:extLst>
      <p:ext uri="{BB962C8B-B14F-4D97-AF65-F5344CB8AC3E}">
        <p14:creationId xmlns:p14="http://schemas.microsoft.com/office/powerpoint/2010/main" val="3884279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BD4A82-B9AD-624D-A73B-C8E1FB981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1"/>
          <a:stretch/>
        </p:blipFill>
        <p:spPr>
          <a:xfrm>
            <a:off x="5037878" y="1553767"/>
            <a:ext cx="3978161" cy="3542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553767"/>
            <a:ext cx="4396574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SVD is a just linear algebra + geometry interpretation of the </a:t>
            </a:r>
            <a:r>
              <a:rPr lang="en-US" dirty="0" err="1"/>
              <a:t>columnwise</a:t>
            </a:r>
            <a:r>
              <a:rPr lang="en-US" dirty="0"/>
              <a:t> &amp; </a:t>
            </a:r>
            <a:r>
              <a:rPr lang="en-US" dirty="0" err="1"/>
              <a:t>rowwise</a:t>
            </a:r>
            <a:r>
              <a:rPr lang="en-US" dirty="0"/>
              <a:t> inner products.</a:t>
            </a:r>
          </a:p>
          <a:p>
            <a:r>
              <a:rPr lang="en-US" dirty="0"/>
              <a:t>PCA is the doctrine of using vectors derived from SVD to interpret data. </a:t>
            </a:r>
          </a:p>
          <a:p>
            <a:r>
              <a:rPr lang="en-US" dirty="0"/>
              <a:t>The data points are rotated onto the singular vectors, renamed PCA coordinates 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XV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 = T (new coordinates) 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(n x m) * (m x r) = (n x r) </a:t>
            </a:r>
          </a:p>
          <a:p>
            <a:r>
              <a:rPr lang="en-US" dirty="0"/>
              <a:t>Can make pretty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901FCA-22FA-0341-871C-88EA2A2351FE}"/>
              </a:ext>
            </a:extLst>
          </p:cNvPr>
          <p:cNvSpPr/>
          <p:nvPr/>
        </p:nvSpPr>
        <p:spPr>
          <a:xfrm>
            <a:off x="5718788" y="4817270"/>
            <a:ext cx="2125903" cy="41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>
                <a:latin typeface="OpenSans"/>
              </a:rPr>
              <a:t>Pearson, 1901 </a:t>
            </a:r>
          </a:p>
          <a:p>
            <a:r>
              <a:rPr lang="en-US" sz="1053" dirty="0" err="1">
                <a:latin typeface="OpenSans"/>
              </a:rPr>
              <a:t>doi</a:t>
            </a:r>
            <a:r>
              <a:rPr lang="en-US" sz="1053" dirty="0">
                <a:latin typeface="OpenSans"/>
              </a:rPr>
              <a:t>: 10.1080/14786440109462720 </a:t>
            </a:r>
            <a:endParaRPr lang="en-US" sz="105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AC305-D7CA-9A4D-B047-816148CACF24}"/>
              </a:ext>
            </a:extLst>
          </p:cNvPr>
          <p:cNvSpPr txBox="1"/>
          <p:nvPr/>
        </p:nvSpPr>
        <p:spPr>
          <a:xfrm>
            <a:off x="5247246" y="3154402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D434A-7E3D-314D-A881-5DE4FD25D60C}"/>
              </a:ext>
            </a:extLst>
          </p:cNvPr>
          <p:cNvSpPr txBox="1"/>
          <p:nvPr/>
        </p:nvSpPr>
        <p:spPr>
          <a:xfrm>
            <a:off x="4540177" y="3550098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2448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6586-FB8F-574D-9162-273F245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95" y="4747230"/>
            <a:ext cx="7961105" cy="66349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Patton et al.  1995 Factor structure of the Barratt Impulsiveness Scale</a:t>
            </a:r>
          </a:p>
          <a:p>
            <a:pPr marL="0" indent="0">
              <a:buNone/>
            </a:pPr>
            <a:r>
              <a:rPr lang="en-US" sz="1800" dirty="0" err="1"/>
              <a:t>doi</a:t>
            </a:r>
            <a:r>
              <a:rPr lang="en-US" sz="1800" dirty="0"/>
              <a:t>: 10.1002/1097-4679(199511)51:6&lt;768::AID-JCLP2270510607&gt;3.0.CO;2-1 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63" r="10905"/>
          <a:stretch/>
        </p:blipFill>
        <p:spPr>
          <a:xfrm>
            <a:off x="246200" y="434838"/>
            <a:ext cx="7035133" cy="43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6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6586-FB8F-574D-9162-273F245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95" y="4747230"/>
            <a:ext cx="7365930" cy="78928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Patton et al.  1995 Factor structure of the Barratt Impulsiveness Scale</a:t>
            </a:r>
          </a:p>
          <a:p>
            <a:pPr marL="0" indent="0">
              <a:buNone/>
            </a:pPr>
            <a:r>
              <a:rPr lang="en-US" sz="1800" dirty="0" err="1"/>
              <a:t>doi</a:t>
            </a:r>
            <a:r>
              <a:rPr lang="en-US" sz="1800" dirty="0"/>
              <a:t>: 10.1002/1097-4679(199511)51:6&lt;768::AID-JCLP2270510607&gt;3.0.CO;2-1 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3" r="10262"/>
          <a:stretch/>
        </p:blipFill>
        <p:spPr>
          <a:xfrm>
            <a:off x="246200" y="434838"/>
            <a:ext cx="7085933" cy="4312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35487D-D5A4-134D-A439-B63A58FFB53A}"/>
              </a:ext>
            </a:extLst>
          </p:cNvPr>
          <p:cNvSpPr/>
          <p:nvPr/>
        </p:nvSpPr>
        <p:spPr>
          <a:xfrm>
            <a:off x="3773797" y="238064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D2433-AA78-9845-B6C0-9D005CB9784B}"/>
              </a:ext>
            </a:extLst>
          </p:cNvPr>
          <p:cNvSpPr/>
          <p:nvPr/>
        </p:nvSpPr>
        <p:spPr>
          <a:xfrm>
            <a:off x="5510107" y="4187003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A0F42-6864-904C-AF66-D7D1FCD0ABAC}"/>
              </a:ext>
            </a:extLst>
          </p:cNvPr>
          <p:cNvSpPr/>
          <p:nvPr/>
        </p:nvSpPr>
        <p:spPr>
          <a:xfrm>
            <a:off x="4949690" y="210502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595567-C725-2542-8D65-10C848AD5ED4}"/>
              </a:ext>
            </a:extLst>
          </p:cNvPr>
          <p:cNvSpPr/>
          <p:nvPr/>
        </p:nvSpPr>
        <p:spPr>
          <a:xfrm>
            <a:off x="5510107" y="3045751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EC74A-B0D5-B44D-9DCC-D8555F154E43}"/>
              </a:ext>
            </a:extLst>
          </p:cNvPr>
          <p:cNvSpPr/>
          <p:nvPr/>
        </p:nvSpPr>
        <p:spPr>
          <a:xfrm>
            <a:off x="6129867" y="3045750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B6A1B-3E48-A447-8388-157E6CBF7C02}"/>
              </a:ext>
            </a:extLst>
          </p:cNvPr>
          <p:cNvSpPr/>
          <p:nvPr/>
        </p:nvSpPr>
        <p:spPr>
          <a:xfrm>
            <a:off x="6125429" y="27825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07E97-6387-824E-85B7-8D76D89D3DBA}"/>
              </a:ext>
            </a:extLst>
          </p:cNvPr>
          <p:cNvSpPr/>
          <p:nvPr/>
        </p:nvSpPr>
        <p:spPr>
          <a:xfrm>
            <a:off x="6110443" y="367066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8BC5E-0C3C-884D-9803-7EE7CC164917}"/>
              </a:ext>
            </a:extLst>
          </p:cNvPr>
          <p:cNvSpPr/>
          <p:nvPr/>
        </p:nvSpPr>
        <p:spPr>
          <a:xfrm>
            <a:off x="4357760" y="2105025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6F1D22-8B50-CC42-B498-EE3E8B6F9F51}"/>
              </a:ext>
            </a:extLst>
          </p:cNvPr>
          <p:cNvSpPr/>
          <p:nvPr/>
        </p:nvSpPr>
        <p:spPr>
          <a:xfrm>
            <a:off x="4357760" y="18410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A1F38A-FAB4-D04D-8CA5-BF97E4EB4C31}"/>
              </a:ext>
            </a:extLst>
          </p:cNvPr>
          <p:cNvSpPr/>
          <p:nvPr/>
        </p:nvSpPr>
        <p:spPr>
          <a:xfrm>
            <a:off x="4949690" y="236770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83184-6B1C-DD4F-8C26-3B3205E9918C}"/>
              </a:ext>
            </a:extLst>
          </p:cNvPr>
          <p:cNvSpPr/>
          <p:nvPr/>
        </p:nvSpPr>
        <p:spPr>
          <a:xfrm>
            <a:off x="3773798" y="366807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7BE3CF-D6E5-3046-A12A-98CCC142F98D}"/>
              </a:ext>
            </a:extLst>
          </p:cNvPr>
          <p:cNvSpPr/>
          <p:nvPr/>
        </p:nvSpPr>
        <p:spPr>
          <a:xfrm>
            <a:off x="4356305" y="3668076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26BF8C-8602-F141-8CBC-6ACD77041B13}"/>
              </a:ext>
            </a:extLst>
          </p:cNvPr>
          <p:cNvSpPr/>
          <p:nvPr/>
        </p:nvSpPr>
        <p:spPr>
          <a:xfrm>
            <a:off x="5531323" y="367934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9D68A-763A-1448-B441-AFCEF4E383B4}"/>
              </a:ext>
            </a:extLst>
          </p:cNvPr>
          <p:cNvSpPr/>
          <p:nvPr/>
        </p:nvSpPr>
        <p:spPr>
          <a:xfrm>
            <a:off x="4356305" y="3945463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BB05B-C60D-FC4D-896A-C8828FF3FEE6}"/>
              </a:ext>
            </a:extLst>
          </p:cNvPr>
          <p:cNvSpPr/>
          <p:nvPr/>
        </p:nvSpPr>
        <p:spPr>
          <a:xfrm>
            <a:off x="3773798" y="278256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24296-A7D4-5D44-9A73-00085B170E45}"/>
              </a:ext>
            </a:extLst>
          </p:cNvPr>
          <p:cNvSpPr/>
          <p:nvPr/>
        </p:nvSpPr>
        <p:spPr>
          <a:xfrm>
            <a:off x="3781767" y="210502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718BA-D12B-3741-8C52-343320CF3F94}"/>
              </a:ext>
            </a:extLst>
          </p:cNvPr>
          <p:cNvSpPr/>
          <p:nvPr/>
        </p:nvSpPr>
        <p:spPr>
          <a:xfrm>
            <a:off x="3781767" y="183260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9A38C3-FBA4-2F4C-8E32-19B8E4A20E32}"/>
              </a:ext>
            </a:extLst>
          </p:cNvPr>
          <p:cNvSpPr/>
          <p:nvPr/>
        </p:nvSpPr>
        <p:spPr>
          <a:xfrm>
            <a:off x="4364274" y="278256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E7425-EF7D-1941-9806-5465CE1200CF}"/>
              </a:ext>
            </a:extLst>
          </p:cNvPr>
          <p:cNvSpPr/>
          <p:nvPr/>
        </p:nvSpPr>
        <p:spPr>
          <a:xfrm>
            <a:off x="4364274" y="304959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277002-2B99-3D4B-81E7-79211FD313C0}"/>
              </a:ext>
            </a:extLst>
          </p:cNvPr>
          <p:cNvSpPr/>
          <p:nvPr/>
        </p:nvSpPr>
        <p:spPr>
          <a:xfrm>
            <a:off x="4364274" y="330704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F30355-AD51-7647-B26D-A30ECA00D124}"/>
              </a:ext>
            </a:extLst>
          </p:cNvPr>
          <p:cNvSpPr/>
          <p:nvPr/>
        </p:nvSpPr>
        <p:spPr>
          <a:xfrm>
            <a:off x="4948141" y="3668076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55005-C90C-D143-9998-72FC671BFB63}"/>
              </a:ext>
            </a:extLst>
          </p:cNvPr>
          <p:cNvSpPr/>
          <p:nvPr/>
        </p:nvSpPr>
        <p:spPr>
          <a:xfrm>
            <a:off x="4957659" y="394546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5DDBE6-0857-5B40-AD6B-96369AA5AB9C}"/>
              </a:ext>
            </a:extLst>
          </p:cNvPr>
          <p:cNvSpPr/>
          <p:nvPr/>
        </p:nvSpPr>
        <p:spPr>
          <a:xfrm>
            <a:off x="4957659" y="419679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0C98F6-F7AC-AC4F-ACBA-D105B0EBE586}"/>
              </a:ext>
            </a:extLst>
          </p:cNvPr>
          <p:cNvSpPr/>
          <p:nvPr/>
        </p:nvSpPr>
        <p:spPr>
          <a:xfrm>
            <a:off x="6663909" y="39454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033CE-9CCA-4D48-A81F-0FD0E62A0AA4}"/>
              </a:ext>
            </a:extLst>
          </p:cNvPr>
          <p:cNvSpPr/>
          <p:nvPr/>
        </p:nvSpPr>
        <p:spPr>
          <a:xfrm>
            <a:off x="6663909" y="4205287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FE5C6C-D182-E442-87CF-A9E38510E9B0}"/>
              </a:ext>
            </a:extLst>
          </p:cNvPr>
          <p:cNvSpPr/>
          <p:nvPr/>
        </p:nvSpPr>
        <p:spPr>
          <a:xfrm>
            <a:off x="6110443" y="39371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A7870-7E75-4041-BEBE-65B9EDC02D37}"/>
              </a:ext>
            </a:extLst>
          </p:cNvPr>
          <p:cNvSpPr/>
          <p:nvPr/>
        </p:nvSpPr>
        <p:spPr>
          <a:xfrm>
            <a:off x="6110443" y="236016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FA7BF9-E59C-724D-B691-22584E276609}"/>
              </a:ext>
            </a:extLst>
          </p:cNvPr>
          <p:cNvSpPr/>
          <p:nvPr/>
        </p:nvSpPr>
        <p:spPr>
          <a:xfrm>
            <a:off x="4957659" y="303581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1313B1-EBD6-784D-ACC1-AFF7579D6BAE}"/>
              </a:ext>
            </a:extLst>
          </p:cNvPr>
          <p:cNvSpPr/>
          <p:nvPr/>
        </p:nvSpPr>
        <p:spPr>
          <a:xfrm>
            <a:off x="3787962" y="304768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DC3B6-F275-814E-9AEB-2C496893AF40}"/>
              </a:ext>
            </a:extLst>
          </p:cNvPr>
          <p:cNvSpPr/>
          <p:nvPr/>
        </p:nvSpPr>
        <p:spPr>
          <a:xfrm>
            <a:off x="3773798" y="4184444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8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C2840-728B-8541-BA53-CBF6FA75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3" r="10690"/>
          <a:stretch/>
        </p:blipFill>
        <p:spPr>
          <a:xfrm>
            <a:off x="246200" y="434838"/>
            <a:ext cx="7052067" cy="4312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35487D-D5A4-134D-A439-B63A58FFB53A}"/>
              </a:ext>
            </a:extLst>
          </p:cNvPr>
          <p:cNvSpPr/>
          <p:nvPr/>
        </p:nvSpPr>
        <p:spPr>
          <a:xfrm>
            <a:off x="3773797" y="238064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D2433-AA78-9845-B6C0-9D005CB9784B}"/>
              </a:ext>
            </a:extLst>
          </p:cNvPr>
          <p:cNvSpPr/>
          <p:nvPr/>
        </p:nvSpPr>
        <p:spPr>
          <a:xfrm>
            <a:off x="5510107" y="4187003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A0F42-6864-904C-AF66-D7D1FCD0ABAC}"/>
              </a:ext>
            </a:extLst>
          </p:cNvPr>
          <p:cNvSpPr/>
          <p:nvPr/>
        </p:nvSpPr>
        <p:spPr>
          <a:xfrm>
            <a:off x="4949690" y="210502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595567-C725-2542-8D65-10C848AD5ED4}"/>
              </a:ext>
            </a:extLst>
          </p:cNvPr>
          <p:cNvSpPr/>
          <p:nvPr/>
        </p:nvSpPr>
        <p:spPr>
          <a:xfrm>
            <a:off x="5510107" y="3045751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EC74A-B0D5-B44D-9DCC-D8555F154E43}"/>
              </a:ext>
            </a:extLst>
          </p:cNvPr>
          <p:cNvSpPr/>
          <p:nvPr/>
        </p:nvSpPr>
        <p:spPr>
          <a:xfrm>
            <a:off x="6129867" y="3045750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B6A1B-3E48-A447-8388-157E6CBF7C02}"/>
              </a:ext>
            </a:extLst>
          </p:cNvPr>
          <p:cNvSpPr/>
          <p:nvPr/>
        </p:nvSpPr>
        <p:spPr>
          <a:xfrm>
            <a:off x="6125429" y="27825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07E97-6387-824E-85B7-8D76D89D3DBA}"/>
              </a:ext>
            </a:extLst>
          </p:cNvPr>
          <p:cNvSpPr/>
          <p:nvPr/>
        </p:nvSpPr>
        <p:spPr>
          <a:xfrm>
            <a:off x="6110443" y="3670665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78BC5E-0C3C-884D-9803-7EE7CC164917}"/>
              </a:ext>
            </a:extLst>
          </p:cNvPr>
          <p:cNvSpPr/>
          <p:nvPr/>
        </p:nvSpPr>
        <p:spPr>
          <a:xfrm>
            <a:off x="4357760" y="2105025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6F1D22-8B50-CC42-B498-EE3E8B6F9F51}"/>
              </a:ext>
            </a:extLst>
          </p:cNvPr>
          <p:cNvSpPr/>
          <p:nvPr/>
        </p:nvSpPr>
        <p:spPr>
          <a:xfrm>
            <a:off x="4357760" y="18410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A1F38A-FAB4-D04D-8CA5-BF97E4EB4C31}"/>
              </a:ext>
            </a:extLst>
          </p:cNvPr>
          <p:cNvSpPr/>
          <p:nvPr/>
        </p:nvSpPr>
        <p:spPr>
          <a:xfrm>
            <a:off x="4949690" y="236770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83184-6B1C-DD4F-8C26-3B3205E9918C}"/>
              </a:ext>
            </a:extLst>
          </p:cNvPr>
          <p:cNvSpPr/>
          <p:nvPr/>
        </p:nvSpPr>
        <p:spPr>
          <a:xfrm>
            <a:off x="3773798" y="366807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7BE3CF-D6E5-3046-A12A-98CCC142F98D}"/>
              </a:ext>
            </a:extLst>
          </p:cNvPr>
          <p:cNvSpPr/>
          <p:nvPr/>
        </p:nvSpPr>
        <p:spPr>
          <a:xfrm>
            <a:off x="4356305" y="3668076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26BF8C-8602-F141-8CBC-6ACD77041B13}"/>
              </a:ext>
            </a:extLst>
          </p:cNvPr>
          <p:cNvSpPr/>
          <p:nvPr/>
        </p:nvSpPr>
        <p:spPr>
          <a:xfrm>
            <a:off x="5531323" y="367934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9D68A-763A-1448-B441-AFCEF4E383B4}"/>
              </a:ext>
            </a:extLst>
          </p:cNvPr>
          <p:cNvSpPr/>
          <p:nvPr/>
        </p:nvSpPr>
        <p:spPr>
          <a:xfrm>
            <a:off x="4356305" y="3945463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BB05B-C60D-FC4D-896A-C8828FF3FEE6}"/>
              </a:ext>
            </a:extLst>
          </p:cNvPr>
          <p:cNvSpPr/>
          <p:nvPr/>
        </p:nvSpPr>
        <p:spPr>
          <a:xfrm>
            <a:off x="3773798" y="278256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24296-A7D4-5D44-9A73-00085B170E45}"/>
              </a:ext>
            </a:extLst>
          </p:cNvPr>
          <p:cNvSpPr/>
          <p:nvPr/>
        </p:nvSpPr>
        <p:spPr>
          <a:xfrm>
            <a:off x="3781767" y="2105025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718BA-D12B-3741-8C52-343320CF3F94}"/>
              </a:ext>
            </a:extLst>
          </p:cNvPr>
          <p:cNvSpPr/>
          <p:nvPr/>
        </p:nvSpPr>
        <p:spPr>
          <a:xfrm>
            <a:off x="3781767" y="183260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9A38C3-FBA4-2F4C-8E32-19B8E4A20E32}"/>
              </a:ext>
            </a:extLst>
          </p:cNvPr>
          <p:cNvSpPr/>
          <p:nvPr/>
        </p:nvSpPr>
        <p:spPr>
          <a:xfrm>
            <a:off x="4364274" y="278256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E7425-EF7D-1941-9806-5465CE1200CF}"/>
              </a:ext>
            </a:extLst>
          </p:cNvPr>
          <p:cNvSpPr/>
          <p:nvPr/>
        </p:nvSpPr>
        <p:spPr>
          <a:xfrm>
            <a:off x="4364274" y="304959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277002-2B99-3D4B-81E7-79211FD313C0}"/>
              </a:ext>
            </a:extLst>
          </p:cNvPr>
          <p:cNvSpPr/>
          <p:nvPr/>
        </p:nvSpPr>
        <p:spPr>
          <a:xfrm>
            <a:off x="4364274" y="3307040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F30355-AD51-7647-B26D-A30ECA00D124}"/>
              </a:ext>
            </a:extLst>
          </p:cNvPr>
          <p:cNvSpPr/>
          <p:nvPr/>
        </p:nvSpPr>
        <p:spPr>
          <a:xfrm>
            <a:off x="4948141" y="3668076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55005-C90C-D143-9998-72FC671BFB63}"/>
              </a:ext>
            </a:extLst>
          </p:cNvPr>
          <p:cNvSpPr/>
          <p:nvPr/>
        </p:nvSpPr>
        <p:spPr>
          <a:xfrm>
            <a:off x="4957659" y="3945463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5DDBE6-0857-5B40-AD6B-96369AA5AB9C}"/>
              </a:ext>
            </a:extLst>
          </p:cNvPr>
          <p:cNvSpPr/>
          <p:nvPr/>
        </p:nvSpPr>
        <p:spPr>
          <a:xfrm>
            <a:off x="4957659" y="4196799"/>
            <a:ext cx="420513" cy="24153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0C98F6-F7AC-AC4F-ACBA-D105B0EBE586}"/>
              </a:ext>
            </a:extLst>
          </p:cNvPr>
          <p:cNvSpPr/>
          <p:nvPr/>
        </p:nvSpPr>
        <p:spPr>
          <a:xfrm>
            <a:off x="6663909" y="3945462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033CE-9CCA-4D48-A81F-0FD0E62A0AA4}"/>
              </a:ext>
            </a:extLst>
          </p:cNvPr>
          <p:cNvSpPr/>
          <p:nvPr/>
        </p:nvSpPr>
        <p:spPr>
          <a:xfrm>
            <a:off x="6663909" y="4205287"/>
            <a:ext cx="428482" cy="241539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FE5C6C-D182-E442-87CF-A9E38510E9B0}"/>
              </a:ext>
            </a:extLst>
          </p:cNvPr>
          <p:cNvSpPr/>
          <p:nvPr/>
        </p:nvSpPr>
        <p:spPr>
          <a:xfrm>
            <a:off x="6110443" y="3937168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A7870-7E75-4041-BEBE-65B9EDC02D37}"/>
              </a:ext>
            </a:extLst>
          </p:cNvPr>
          <p:cNvSpPr/>
          <p:nvPr/>
        </p:nvSpPr>
        <p:spPr>
          <a:xfrm>
            <a:off x="6110443" y="2360160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FA7BF9-E59C-724D-B691-22584E276609}"/>
              </a:ext>
            </a:extLst>
          </p:cNvPr>
          <p:cNvSpPr/>
          <p:nvPr/>
        </p:nvSpPr>
        <p:spPr>
          <a:xfrm>
            <a:off x="4957659" y="3035811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1313B1-EBD6-784D-ACC1-AFF7579D6BAE}"/>
              </a:ext>
            </a:extLst>
          </p:cNvPr>
          <p:cNvSpPr/>
          <p:nvPr/>
        </p:nvSpPr>
        <p:spPr>
          <a:xfrm>
            <a:off x="3787962" y="3047686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DC3B6-F275-814E-9AEB-2C496893AF40}"/>
              </a:ext>
            </a:extLst>
          </p:cNvPr>
          <p:cNvSpPr/>
          <p:nvPr/>
        </p:nvSpPr>
        <p:spPr>
          <a:xfrm>
            <a:off x="3773798" y="4184444"/>
            <a:ext cx="428482" cy="241539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6968682-5BA1-1846-A1B6-55E67B509069}"/>
              </a:ext>
            </a:extLst>
          </p:cNvPr>
          <p:cNvSpPr txBox="1">
            <a:spLocks/>
          </p:cNvSpPr>
          <p:nvPr/>
        </p:nvSpPr>
        <p:spPr>
          <a:xfrm>
            <a:off x="887581" y="4800194"/>
            <a:ext cx="7365930" cy="789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Data correlations here used to inform reduction of dimension from 35-question survey to 6 scores.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025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1E98C-2F78-D641-833E-F5D4541E0EE2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4464716" cy="994172"/>
          </a:xfrm>
        </p:spPr>
        <p:txBody>
          <a:bodyPr>
            <a:normAutofit/>
          </a:bodyPr>
          <a:lstStyle/>
          <a:p>
            <a:r>
              <a:rPr lang="en-US" dirty="0"/>
              <a:t>Consider genotype data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C81D20-6F2C-D746-89F8-8CC54F4E1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637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CC81D20-6F2C-D746-89F8-8CC54F4E1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7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7CB9F3-4ADB-884D-B62D-7461C3F5D53A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7EE17-059F-9441-B874-EDD4B815FAB0}"/>
              </a:ext>
            </a:extLst>
          </p:cNvPr>
          <p:cNvSpPr txBox="1"/>
          <p:nvPr/>
        </p:nvSpPr>
        <p:spPr>
          <a:xfrm>
            <a:off x="4043966" y="3670479"/>
            <a:ext cx="477806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to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columns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like to visualize in 2 </a:t>
            </a:r>
            <a:r>
              <a:rPr lang="en-US" dirty="0" err="1"/>
              <a:t>dimesions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1000 x 2 ?</a:t>
            </a:r>
          </a:p>
        </p:txBody>
      </p:sp>
    </p:spTree>
    <p:extLst>
      <p:ext uri="{BB962C8B-B14F-4D97-AF65-F5344CB8AC3E}">
        <p14:creationId xmlns:p14="http://schemas.microsoft.com/office/powerpoint/2010/main" val="78683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272060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mirror geography within Europe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028913" y="4563353"/>
            <a:ext cx="1989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Novembre</a:t>
            </a:r>
            <a:r>
              <a:rPr lang="en-US" sz="1200" dirty="0"/>
              <a:t> et al, 2008</a:t>
            </a:r>
          </a:p>
          <a:p>
            <a:pPr algn="r"/>
            <a:r>
              <a:rPr lang="en-US" sz="1200" dirty="0"/>
              <a:t>Genes mirror geography within Europe</a:t>
            </a:r>
          </a:p>
          <a:p>
            <a:pPr algn="r"/>
            <a:endParaRPr lang="en-US" sz="1200" dirty="0"/>
          </a:p>
          <a:p>
            <a:pPr algn="r"/>
            <a:r>
              <a:rPr lang="en-US" sz="1200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125730" y="5117351"/>
            <a:ext cx="4550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 x n = 200k genetic loci x 1400 individuals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6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4"/>
            <a:ext cx="272060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mirror geography within Europe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154643" y="4321256"/>
            <a:ext cx="198935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3" dirty="0" err="1"/>
              <a:t>Novembre</a:t>
            </a:r>
            <a:r>
              <a:rPr lang="en-US" sz="1053" dirty="0"/>
              <a:t> et al, 2008</a:t>
            </a:r>
          </a:p>
          <a:p>
            <a:pPr algn="r"/>
            <a:r>
              <a:rPr lang="en-US" sz="1053" dirty="0"/>
              <a:t>Genes mirror geography within Europe</a:t>
            </a:r>
          </a:p>
          <a:p>
            <a:pPr algn="r"/>
            <a:endParaRPr lang="en-US" sz="1053" dirty="0"/>
          </a:p>
          <a:p>
            <a:pPr algn="r"/>
            <a:r>
              <a:rPr lang="en-US" sz="1053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262621" y="1874540"/>
            <a:ext cx="25948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Principal components and eigenvalues come back from largest to smallest magnitude.</a:t>
            </a:r>
          </a:p>
          <a:p>
            <a:endParaRPr lang="en-US" dirty="0"/>
          </a:p>
          <a:p>
            <a:r>
              <a:rPr lang="en-US" dirty="0"/>
              <a:t>It is conventional to report principal components along with the fraction of variance explained by each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64C59-8CC7-9F41-A2C3-BDD588D2AE9C}"/>
              </a:ext>
            </a:extLst>
          </p:cNvPr>
          <p:cNvSpPr/>
          <p:nvPr/>
        </p:nvSpPr>
        <p:spPr>
          <a:xfrm rot="4400822">
            <a:off x="4269585" y="621466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NewRomanPSMT"/>
              </a:rPr>
              <a:t>0.30%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13C3-3DDE-8B46-AFE6-8516500EDAC2}"/>
              </a:ext>
            </a:extLst>
          </p:cNvPr>
          <p:cNvSpPr/>
          <p:nvPr/>
        </p:nvSpPr>
        <p:spPr>
          <a:xfrm rot="20616217">
            <a:off x="7065262" y="2428537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NewRomanPSMT"/>
              </a:rPr>
              <a:t>0.15%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5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304B-D7B8-8747-BC31-05D8111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13" y="-1505850"/>
            <a:ext cx="7886700" cy="1104636"/>
          </a:xfrm>
        </p:spPr>
        <p:txBody>
          <a:bodyPr/>
          <a:lstStyle/>
          <a:p>
            <a:r>
              <a:rPr lang="en-US" dirty="0"/>
              <a:t>Federalist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3065-58A8-1D49-A491-8CDDED68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6" y="2241815"/>
            <a:ext cx="3745483" cy="3461242"/>
          </a:xfrm>
        </p:spPr>
        <p:txBody>
          <a:bodyPr>
            <a:normAutofit/>
          </a:bodyPr>
          <a:lstStyle/>
          <a:p>
            <a:r>
              <a:rPr lang="en-US" dirty="0"/>
              <a:t>85 documents, initially published anonymously 1787-1788</a:t>
            </a:r>
          </a:p>
          <a:p>
            <a:r>
              <a:rPr lang="en-US" dirty="0"/>
              <a:t>Authors’ reminiscences disagree about authorship of some of the essays</a:t>
            </a:r>
          </a:p>
          <a:p>
            <a:r>
              <a:rPr lang="en-US" dirty="0"/>
              <a:t>85 documents parsed into vocabulary of ~10000 “words”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77BED-1090-C240-8D47-555F8F57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2114"/>
          <a:stretch/>
        </p:blipFill>
        <p:spPr>
          <a:xfrm>
            <a:off x="0" y="11943"/>
            <a:ext cx="3912959" cy="21216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A6BA34-9FB9-B949-B4DD-23051EEA3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86481"/>
              </p:ext>
            </p:extLst>
          </p:nvPr>
        </p:nvGraphicFramePr>
        <p:xfrm>
          <a:off x="4400863" y="596607"/>
          <a:ext cx="6668342" cy="5106450"/>
        </p:xfrm>
        <a:graphic>
          <a:graphicData uri="http://schemas.openxmlformats.org/drawingml/2006/table">
            <a:tbl>
              <a:tblPr/>
              <a:tblGrid>
                <a:gridCol w="736227">
                  <a:extLst>
                    <a:ext uri="{9D8B030D-6E8A-4147-A177-3AD203B41FA5}">
                      <a16:colId xmlns:a16="http://schemas.microsoft.com/office/drawing/2014/main" val="330662784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34591288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654110550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1723818719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951145055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4080352272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21302111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15931602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735536470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014108771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02079401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86124078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867949331"/>
                    </a:ext>
                  </a:extLst>
                </a:gridCol>
                <a:gridCol w="160785">
                  <a:extLst>
                    <a:ext uri="{9D8B030D-6E8A-4147-A177-3AD203B41FA5}">
                      <a16:colId xmlns:a16="http://schemas.microsoft.com/office/drawing/2014/main" val="177830011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025024022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7073979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197424705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54974794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9123130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364535803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14484546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595180936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7964453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2543076887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3118906938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53593246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847202749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146714890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4102657074"/>
                    </a:ext>
                  </a:extLst>
                </a:gridCol>
                <a:gridCol w="211559">
                  <a:extLst>
                    <a:ext uri="{9D8B030D-6E8A-4147-A177-3AD203B41FA5}">
                      <a16:colId xmlns:a16="http://schemas.microsoft.com/office/drawing/2014/main" val="1209636564"/>
                    </a:ext>
                  </a:extLst>
                </a:gridCol>
              </a:tblGrid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8147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717558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90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9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9238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8267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880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EITHER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203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A6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9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9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93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90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3393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GOVERNMENT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677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GUARANTY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8221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0570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6779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D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9670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A3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171609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23160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STATES,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3211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UPON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1596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COULD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985299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942022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SHALL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9509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42657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86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A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4602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6645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23181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1020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45819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D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89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4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0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58504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BETWEEN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4066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DUTIES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78520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1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7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1594"/>
                  </a:ext>
                </a:extLst>
              </a:tr>
              <a:tr h="170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LANDS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68" marR="5668" marT="56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3519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88F7F5-E383-834B-B808-694C66439F3D}"/>
              </a:ext>
            </a:extLst>
          </p:cNvPr>
          <p:cNvSpPr/>
          <p:nvPr/>
        </p:nvSpPr>
        <p:spPr>
          <a:xfrm>
            <a:off x="4805795" y="134942"/>
            <a:ext cx="3538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 your data looks like this?</a:t>
            </a:r>
          </a:p>
        </p:txBody>
      </p:sp>
    </p:spTree>
    <p:extLst>
      <p:ext uri="{BB962C8B-B14F-4D97-AF65-F5344CB8AC3E}">
        <p14:creationId xmlns:p14="http://schemas.microsoft.com/office/powerpoint/2010/main" val="220420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D994EB-02EB-BB43-BC52-390F0609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597429"/>
            <a:ext cx="5041900" cy="481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C304B-D7B8-8747-BC31-05D8111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13" y="-1505850"/>
            <a:ext cx="7886700" cy="1104636"/>
          </a:xfrm>
        </p:spPr>
        <p:txBody>
          <a:bodyPr/>
          <a:lstStyle/>
          <a:p>
            <a:r>
              <a:rPr lang="en-US" dirty="0"/>
              <a:t>Federalist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3065-58A8-1D49-A491-8CDDED68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6" y="2241815"/>
            <a:ext cx="3745483" cy="34612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 </a:t>
            </a:r>
          </a:p>
          <a:p>
            <a:pPr marL="0" indent="0">
              <a:buNone/>
            </a:pPr>
            <a:r>
              <a:rPr lang="en-US" dirty="0"/>
              <a:t>is not an appropriate distance score for your data.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run PCA on an n x n distance matrix evaluated using a domain-specific </a:t>
            </a:r>
            <a:r>
              <a:rPr lang="en-US" dirty="0" err="1"/>
              <a:t>columnwise</a:t>
            </a:r>
            <a:r>
              <a:rPr lang="en-US" dirty="0"/>
              <a:t> comparison.</a:t>
            </a:r>
          </a:p>
          <a:p>
            <a:r>
              <a:rPr lang="en-US" dirty="0"/>
              <a:t>Resulting low-dimensional coordinates visualize  vocabulary/style relationships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48F63-77D6-9442-B1F0-973E88E8C513}"/>
              </a:ext>
            </a:extLst>
          </p:cNvPr>
          <p:cNvSpPr/>
          <p:nvPr/>
        </p:nvSpPr>
        <p:spPr>
          <a:xfrm>
            <a:off x="6546373" y="5226063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96EAE-E01F-2746-A87F-2FE2717C9448}"/>
              </a:ext>
            </a:extLst>
          </p:cNvPr>
          <p:cNvSpPr/>
          <p:nvPr/>
        </p:nvSpPr>
        <p:spPr>
          <a:xfrm rot="16200000">
            <a:off x="3796825" y="282321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77BED-1090-C240-8D47-555F8F57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2114"/>
          <a:stretch/>
        </p:blipFill>
        <p:spPr>
          <a:xfrm>
            <a:off x="83737" y="18132"/>
            <a:ext cx="3912959" cy="212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FDED5-4FAD-D140-9AEB-0FD91124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861" y="2235286"/>
            <a:ext cx="17081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" y="1654969"/>
            <a:ext cx="5348202" cy="3263504"/>
          </a:xfrm>
        </p:spPr>
        <p:txBody>
          <a:bodyPr>
            <a:normAutofit/>
          </a:bodyPr>
          <a:lstStyle/>
          <a:p>
            <a:r>
              <a:rPr lang="en-US" dirty="0"/>
              <a:t>SVD/PCA don’t know anything but the cloud of points and its correlations. </a:t>
            </a:r>
          </a:p>
          <a:p>
            <a:r>
              <a:rPr lang="en-US" dirty="0"/>
              <a:t>Each new sample builds a different set of basis vectors</a:t>
            </a:r>
          </a:p>
          <a:p>
            <a:r>
              <a:rPr lang="en-US" dirty="0"/>
              <a:t>Hard to interpret: positive and negative values in the eigenvectors</a:t>
            </a:r>
          </a:p>
          <a:p>
            <a:r>
              <a:rPr lang="en-US" dirty="0"/>
              <a:t>Does not handle non-numerical values—have to change the objective function for that (Netflix)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5C60E-83A7-194E-B876-2C7D72FD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82" y="-66502"/>
            <a:ext cx="59730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4476-C001-4646-A16B-F6FA152B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3DDCF-2826-6249-0033-4ECAEDAD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271"/>
            <a:ext cx="7342734" cy="5715000"/>
          </a:xfrm>
        </p:spPr>
      </p:pic>
    </p:spTree>
    <p:extLst>
      <p:ext uri="{BB962C8B-B14F-4D97-AF65-F5344CB8AC3E}">
        <p14:creationId xmlns:p14="http://schemas.microsoft.com/office/powerpoint/2010/main" val="3816577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1207784" y="4298059"/>
            <a:ext cx="8194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number </a:t>
            </a:r>
          </a:p>
          <a:p>
            <a:pPr algn="ctr"/>
            <a:r>
              <a:rPr lang="en-US" sz="1500" dirty="0">
                <a:latin typeface="Times" pitchFamily="2" charset="0"/>
              </a:rPr>
              <a:t>“scalar”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4965484" y="3108538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3555270" y="2553919"/>
            <a:ext cx="247784" cy="12287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372082" y="3873867"/>
            <a:ext cx="6222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m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5606010" y="4265181"/>
            <a:ext cx="6222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m x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1452081" y="3158812"/>
            <a:ext cx="377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000" dirty="0">
                <a:latin typeface="Times" pitchFamily="2" charset="0"/>
              </a:rPr>
              <a:t>λ</a:t>
            </a:r>
            <a:endParaRPr lang="en-US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AA46D8-4816-074B-A961-2889BCA0088F}"/>
              </a:ext>
            </a:extLst>
          </p:cNvPr>
          <p:cNvSpPr/>
          <p:nvPr/>
        </p:nvSpPr>
        <p:spPr>
          <a:xfrm>
            <a:off x="3347180" y="4367134"/>
            <a:ext cx="6639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vector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4F1FE-5933-5847-AB57-A1BC3B6AB9DE}"/>
              </a:ext>
            </a:extLst>
          </p:cNvPr>
          <p:cNvSpPr/>
          <p:nvPr/>
        </p:nvSpPr>
        <p:spPr>
          <a:xfrm>
            <a:off x="5502297" y="4667217"/>
            <a:ext cx="925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2d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03EF9-A572-CB4A-9D87-03010C6DF519}"/>
              </a:ext>
            </a:extLst>
          </p:cNvPr>
          <p:cNvSpPr/>
          <p:nvPr/>
        </p:nvSpPr>
        <p:spPr>
          <a:xfrm>
            <a:off x="5373635" y="2408903"/>
            <a:ext cx="1072055" cy="17499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C758F-C52D-E44D-A0AE-5E6B41A37E5F}"/>
              </a:ext>
            </a:extLst>
          </p:cNvPr>
          <p:cNvSpPr txBox="1"/>
          <p:nvPr/>
        </p:nvSpPr>
        <p:spPr>
          <a:xfrm>
            <a:off x="5782063" y="2085427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04034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3414560" y="3873867"/>
            <a:ext cx="5373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n x 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4548716" y="3873867"/>
            <a:ext cx="5902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r x 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4F1FE-5933-5847-AB57-A1BC3B6AB9DE}"/>
              </a:ext>
            </a:extLst>
          </p:cNvPr>
          <p:cNvSpPr/>
          <p:nvPr/>
        </p:nvSpPr>
        <p:spPr>
          <a:xfrm>
            <a:off x="5502297" y="4667217"/>
            <a:ext cx="925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2d matrix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B5DD4-8EC3-2A4C-B9C0-532CC5A6A2BD}"/>
              </a:ext>
            </a:extLst>
          </p:cNvPr>
          <p:cNvSpPr/>
          <p:nvPr/>
        </p:nvSpPr>
        <p:spPr>
          <a:xfrm>
            <a:off x="3382385" y="1888803"/>
            <a:ext cx="555081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EE2D6-CBDD-AB44-9976-2C54027EF4CB}"/>
              </a:ext>
            </a:extLst>
          </p:cNvPr>
          <p:cNvSpPr txBox="1"/>
          <p:nvPr/>
        </p:nvSpPr>
        <p:spPr>
          <a:xfrm>
            <a:off x="2844226" y="2669382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DC856-AD4F-8E49-9CB3-703B0EE090A2}"/>
              </a:ext>
            </a:extLst>
          </p:cNvPr>
          <p:cNvSpPr txBox="1"/>
          <p:nvPr/>
        </p:nvSpPr>
        <p:spPr>
          <a:xfrm>
            <a:off x="3542693" y="1611802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E09487-0E1E-D749-83FF-85870DA947C5}"/>
              </a:ext>
            </a:extLst>
          </p:cNvPr>
          <p:cNvSpPr/>
          <p:nvPr/>
        </p:nvSpPr>
        <p:spPr>
          <a:xfrm>
            <a:off x="4324041" y="1928147"/>
            <a:ext cx="1049594" cy="514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B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09FAC-337B-7340-B82A-7D503C9AFA94}"/>
              </a:ext>
            </a:extLst>
          </p:cNvPr>
          <p:cNvSpPr txBox="1"/>
          <p:nvPr/>
        </p:nvSpPr>
        <p:spPr>
          <a:xfrm>
            <a:off x="4774792" y="1649529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D3487-75C1-B94C-A437-932DE7606460}"/>
              </a:ext>
            </a:extLst>
          </p:cNvPr>
          <p:cNvSpPr txBox="1"/>
          <p:nvPr/>
        </p:nvSpPr>
        <p:spPr>
          <a:xfrm>
            <a:off x="4067725" y="2045224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0B652-44F0-A747-8563-AFB9247F5CDC}"/>
              </a:ext>
            </a:extLst>
          </p:cNvPr>
          <p:cNvSpPr/>
          <p:nvPr/>
        </p:nvSpPr>
        <p:spPr>
          <a:xfrm>
            <a:off x="6647391" y="1946035"/>
            <a:ext cx="1492757" cy="17499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C9F9-1F73-544B-BDA5-076054FE2164}"/>
              </a:ext>
            </a:extLst>
          </p:cNvPr>
          <p:cNvSpPr txBox="1"/>
          <p:nvPr/>
        </p:nvSpPr>
        <p:spPr>
          <a:xfrm>
            <a:off x="7392646" y="1636728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BE8-334E-6F46-8747-91678F20F738}"/>
              </a:ext>
            </a:extLst>
          </p:cNvPr>
          <p:cNvSpPr txBox="1"/>
          <p:nvPr/>
        </p:nvSpPr>
        <p:spPr>
          <a:xfrm>
            <a:off x="6313171" y="2704401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31482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8CDC-0486-3B4A-89FA-747E9CFB943A}"/>
              </a:ext>
            </a:extLst>
          </p:cNvPr>
          <p:cNvSpPr/>
          <p:nvPr/>
        </p:nvSpPr>
        <p:spPr>
          <a:xfrm>
            <a:off x="5614704" y="1490888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3933F5-A62C-A649-BD14-8A99083678B5}"/>
              </a:ext>
            </a:extLst>
          </p:cNvPr>
          <p:cNvGrpSpPr/>
          <p:nvPr/>
        </p:nvGrpSpPr>
        <p:grpSpPr>
          <a:xfrm>
            <a:off x="6689224" y="1350145"/>
            <a:ext cx="1153417" cy="766543"/>
            <a:chOff x="40135" y="3441953"/>
            <a:chExt cx="1537888" cy="10220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2EA4A5-2FB5-6C48-8072-BD4465EFA6A3}"/>
                </a:ext>
              </a:extLst>
            </p:cNvPr>
            <p:cNvSpPr/>
            <p:nvPr/>
          </p:nvSpPr>
          <p:spPr>
            <a:xfrm>
              <a:off x="362796" y="3879623"/>
              <a:ext cx="1215227" cy="58438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E0E19F-5EC1-D442-8C89-E3C82FC765D1}"/>
                </a:ext>
              </a:extLst>
            </p:cNvPr>
            <p:cNvSpPr txBox="1"/>
            <p:nvPr/>
          </p:nvSpPr>
          <p:spPr>
            <a:xfrm>
              <a:off x="40135" y="3964987"/>
              <a:ext cx="30820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B5B3C8-8AF0-EC43-996E-CEA658B22B25}"/>
                </a:ext>
              </a:extLst>
            </p:cNvPr>
            <p:cNvSpPr txBox="1"/>
            <p:nvPr/>
          </p:nvSpPr>
          <p:spPr>
            <a:xfrm flipH="1">
              <a:off x="647811" y="3441953"/>
              <a:ext cx="597541" cy="33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3" dirty="0"/>
                <a:t>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A2FBB-7476-DA44-80D2-4187501B19A5}"/>
              </a:ext>
            </a:extLst>
          </p:cNvPr>
          <p:cNvGrpSpPr/>
          <p:nvPr/>
        </p:nvGrpSpPr>
        <p:grpSpPr>
          <a:xfrm>
            <a:off x="3649138" y="1281724"/>
            <a:ext cx="1391504" cy="2059544"/>
            <a:chOff x="1754307" y="2734809"/>
            <a:chExt cx="1855337" cy="274605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239229-1007-F64D-B6E0-9BBFA7CC1822}"/>
                </a:ext>
              </a:extLst>
            </p:cNvPr>
            <p:cNvSpPr/>
            <p:nvPr/>
          </p:nvSpPr>
          <p:spPr>
            <a:xfrm>
              <a:off x="2180238" y="3147569"/>
              <a:ext cx="1429406" cy="233329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234F72-A013-5C40-94C8-6B70EA717BA4}"/>
                </a:ext>
              </a:extLst>
            </p:cNvPr>
            <p:cNvSpPr txBox="1"/>
            <p:nvPr/>
          </p:nvSpPr>
          <p:spPr>
            <a:xfrm>
              <a:off x="1754307" y="4042604"/>
              <a:ext cx="38942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D2B5-561B-5F46-9886-687284EFF8ED}"/>
                </a:ext>
              </a:extLst>
            </p:cNvPr>
            <p:cNvSpPr txBox="1"/>
            <p:nvPr/>
          </p:nvSpPr>
          <p:spPr>
            <a:xfrm>
              <a:off x="2730618" y="2734809"/>
              <a:ext cx="340264" cy="33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3" dirty="0"/>
                <a:t>n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6BFF9A4-C6EF-5C45-A3AC-CFAD5C8C98D0}"/>
              </a:ext>
            </a:extLst>
          </p:cNvPr>
          <p:cNvSpPr/>
          <p:nvPr/>
        </p:nvSpPr>
        <p:spPr>
          <a:xfrm>
            <a:off x="1631460" y="1591294"/>
            <a:ext cx="1564559" cy="55662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U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4165E-9533-EF4D-966F-ADB86D0F2F66}"/>
              </a:ext>
            </a:extLst>
          </p:cNvPr>
          <p:cNvSpPr txBox="1"/>
          <p:nvPr/>
        </p:nvSpPr>
        <p:spPr>
          <a:xfrm>
            <a:off x="2267705" y="130822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D63D17-ABDD-6D4C-A13B-C99BAB57A077}"/>
              </a:ext>
            </a:extLst>
          </p:cNvPr>
          <p:cNvSpPr txBox="1"/>
          <p:nvPr/>
        </p:nvSpPr>
        <p:spPr>
          <a:xfrm>
            <a:off x="1293402" y="1733417"/>
            <a:ext cx="23115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12EB1-DBF3-354A-9331-0C76B3DAC4B8}"/>
              </a:ext>
            </a:extLst>
          </p:cNvPr>
          <p:cNvSpPr/>
          <p:nvPr/>
        </p:nvSpPr>
        <p:spPr>
          <a:xfrm>
            <a:off x="1777713" y="4406774"/>
            <a:ext cx="545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the dimension reduction we might have asked for</a:t>
            </a:r>
          </a:p>
        </p:txBody>
      </p:sp>
    </p:spTree>
    <p:extLst>
      <p:ext uri="{BB962C8B-B14F-4D97-AF65-F5344CB8AC3E}">
        <p14:creationId xmlns:p14="http://schemas.microsoft.com/office/powerpoint/2010/main" val="378588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77E8-58FE-2449-80C6-3C7E9E28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x1, x2 using 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B6C4A-ACE5-034B-AF6F-0EBBB9C95091}"/>
              </a:ext>
            </a:extLst>
          </p:cNvPr>
          <p:cNvCxnSpPr>
            <a:cxnSpLocks/>
          </p:cNvCxnSpPr>
          <p:nvPr/>
        </p:nvCxnSpPr>
        <p:spPr>
          <a:xfrm flipV="1">
            <a:off x="628650" y="2238979"/>
            <a:ext cx="0" cy="1718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CAFACA-5EE9-4147-9157-E2570912A860}"/>
              </a:ext>
            </a:extLst>
          </p:cNvPr>
          <p:cNvCxnSpPr>
            <a:cxnSpLocks/>
          </p:cNvCxnSpPr>
          <p:nvPr/>
        </p:nvCxnSpPr>
        <p:spPr>
          <a:xfrm>
            <a:off x="628651" y="3957819"/>
            <a:ext cx="14656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11F0C4-FE13-4345-8F09-62FD80303D4D}"/>
              </a:ext>
            </a:extLst>
          </p:cNvPr>
          <p:cNvSpPr/>
          <p:nvPr/>
        </p:nvSpPr>
        <p:spPr>
          <a:xfrm>
            <a:off x="1170534" y="3574565"/>
            <a:ext cx="314417" cy="32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ADBC0-0F89-084A-BA6F-30A19FF5F540}"/>
              </a:ext>
            </a:extLst>
          </p:cNvPr>
          <p:cNvGrpSpPr/>
          <p:nvPr/>
        </p:nvGrpSpPr>
        <p:grpSpPr>
          <a:xfrm>
            <a:off x="2635597" y="1998082"/>
            <a:ext cx="1899511" cy="1959739"/>
            <a:chOff x="3514127" y="2283107"/>
            <a:chExt cx="2532681" cy="261298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261823-0E29-914D-914C-3DBF9B6903E8}"/>
                </a:ext>
              </a:extLst>
            </p:cNvPr>
            <p:cNvCxnSpPr/>
            <p:nvPr/>
          </p:nvCxnSpPr>
          <p:spPr>
            <a:xfrm flipV="1">
              <a:off x="4092615" y="2604304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5BF5B-EDF4-BF49-8DFD-F14A145BDB09}"/>
                </a:ext>
              </a:extLst>
            </p:cNvPr>
            <p:cNvCxnSpPr>
              <a:cxnSpLocks/>
            </p:cNvCxnSpPr>
            <p:nvPr/>
          </p:nvCxnSpPr>
          <p:spPr>
            <a:xfrm>
              <a:off x="4092615" y="48960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F43DB1-9141-8243-85D0-79F47ABB369A}"/>
                </a:ext>
              </a:extLst>
            </p:cNvPr>
            <p:cNvSpPr/>
            <p:nvPr/>
          </p:nvSpPr>
          <p:spPr>
            <a:xfrm>
              <a:off x="4688277" y="3956388"/>
              <a:ext cx="419223" cy="428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DE6A3C-F5FF-F247-AB9E-2389FCE1A449}"/>
                </a:ext>
              </a:extLst>
            </p:cNvPr>
            <p:cNvGrpSpPr/>
            <p:nvPr/>
          </p:nvGrpSpPr>
          <p:grpSpPr>
            <a:xfrm rot="20124849">
              <a:off x="3514127" y="2283107"/>
              <a:ext cx="1954193" cy="2291788"/>
              <a:chOff x="4446722" y="2283106"/>
              <a:chExt cx="1954193" cy="22917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F1D540-5CA5-8942-B8EF-ABDBDE893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CC53956-6199-7A47-8185-25AED3A3F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4B80EC-FBCF-C244-90CF-1BCF37B85C2D}"/>
              </a:ext>
            </a:extLst>
          </p:cNvPr>
          <p:cNvGrpSpPr/>
          <p:nvPr/>
        </p:nvGrpSpPr>
        <p:grpSpPr>
          <a:xfrm>
            <a:off x="4947737" y="2011999"/>
            <a:ext cx="1889285" cy="1945820"/>
            <a:chOff x="6596981" y="2301665"/>
            <a:chExt cx="2519047" cy="25944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DA174B-73F8-5446-8445-AB6467235FC8}"/>
                </a:ext>
              </a:extLst>
            </p:cNvPr>
            <p:cNvCxnSpPr/>
            <p:nvPr/>
          </p:nvCxnSpPr>
          <p:spPr>
            <a:xfrm flipV="1">
              <a:off x="7161835" y="2604304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B3FE05-0771-D140-8D91-6DD1978A2B64}"/>
                </a:ext>
              </a:extLst>
            </p:cNvPr>
            <p:cNvCxnSpPr>
              <a:cxnSpLocks/>
            </p:cNvCxnSpPr>
            <p:nvPr/>
          </p:nvCxnSpPr>
          <p:spPr>
            <a:xfrm>
              <a:off x="7161835" y="48960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820DCF-3A03-DA40-B13B-616D015A3BD8}"/>
                </a:ext>
              </a:extLst>
            </p:cNvPr>
            <p:cNvGrpSpPr/>
            <p:nvPr/>
          </p:nvGrpSpPr>
          <p:grpSpPr>
            <a:xfrm rot="20124849">
              <a:off x="6596981" y="2301665"/>
              <a:ext cx="1954193" cy="2291788"/>
              <a:chOff x="4446722" y="2283106"/>
              <a:chExt cx="1954193" cy="229178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0466096-0B02-1A4B-B1CE-7FB8BF510B27}"/>
                  </a:ext>
                </a:extLst>
              </p:cNvPr>
              <p:cNvCxnSpPr/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1F53783-38D6-104B-AB35-8649CC38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56F06B-E401-4C4E-A57E-8BE62B9EC854}"/>
                </a:ext>
              </a:extLst>
            </p:cNvPr>
            <p:cNvSpPr/>
            <p:nvPr/>
          </p:nvSpPr>
          <p:spPr>
            <a:xfrm>
              <a:off x="7844410" y="3549128"/>
              <a:ext cx="332310" cy="11468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54D883-3BF5-B94C-99E5-FBE4ED322B5B}"/>
              </a:ext>
            </a:extLst>
          </p:cNvPr>
          <p:cNvGrpSpPr/>
          <p:nvPr/>
        </p:nvGrpSpPr>
        <p:grpSpPr>
          <a:xfrm>
            <a:off x="7298424" y="2242159"/>
            <a:ext cx="1519540" cy="2003737"/>
            <a:chOff x="9731231" y="2608543"/>
            <a:chExt cx="2026053" cy="267164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A58D54-9305-F04B-B739-9862D80BA176}"/>
                </a:ext>
              </a:extLst>
            </p:cNvPr>
            <p:cNvCxnSpPr>
              <a:cxnSpLocks/>
            </p:cNvCxnSpPr>
            <p:nvPr/>
          </p:nvCxnSpPr>
          <p:spPr>
            <a:xfrm rot="1460197" flipV="1">
              <a:off x="10307947" y="2678301"/>
              <a:ext cx="0" cy="22917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CD6AF3-081C-9348-9E63-F7D2459199CB}"/>
                </a:ext>
              </a:extLst>
            </p:cNvPr>
            <p:cNvCxnSpPr>
              <a:cxnSpLocks/>
            </p:cNvCxnSpPr>
            <p:nvPr/>
          </p:nvCxnSpPr>
          <p:spPr>
            <a:xfrm rot="1460197">
              <a:off x="9731231" y="5280192"/>
              <a:ext cx="1954193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D2CA97-9894-1248-A820-1300DE28A5A4}"/>
                </a:ext>
              </a:extLst>
            </p:cNvPr>
            <p:cNvGrpSpPr/>
            <p:nvPr/>
          </p:nvGrpSpPr>
          <p:grpSpPr>
            <a:xfrm rot="21585046">
              <a:off x="9803091" y="2608543"/>
              <a:ext cx="1954193" cy="2291788"/>
              <a:chOff x="4446722" y="2283106"/>
              <a:chExt cx="1954193" cy="229178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FD86097-6D9D-E24A-95F3-109E3E0A1BC5}"/>
                  </a:ext>
                </a:extLst>
              </p:cNvPr>
              <p:cNvCxnSpPr/>
              <p:nvPr/>
            </p:nvCxnSpPr>
            <p:spPr>
              <a:xfrm flipV="1">
                <a:off x="4446722" y="2283106"/>
                <a:ext cx="0" cy="22917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F9928C1-E22F-5C4F-A772-C621354B5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6722" y="4574894"/>
                <a:ext cx="19541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DAA822-74D2-3A4C-BBB7-8304C4A87F57}"/>
                </a:ext>
              </a:extLst>
            </p:cNvPr>
            <p:cNvSpPr/>
            <p:nvPr/>
          </p:nvSpPr>
          <p:spPr>
            <a:xfrm rot="1460197">
              <a:off x="11019573" y="4026005"/>
              <a:ext cx="332310" cy="11468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3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15B5DA5-D720-3E47-95F2-60169901D4FD}"/>
              </a:ext>
            </a:extLst>
          </p:cNvPr>
          <p:cNvSpPr/>
          <p:nvPr/>
        </p:nvSpPr>
        <p:spPr>
          <a:xfrm>
            <a:off x="1250359" y="4107394"/>
            <a:ext cx="296876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F9CE8F-8623-7240-9FFB-0B5B3CA49434}"/>
              </a:ext>
            </a:extLst>
          </p:cNvPr>
          <p:cNvSpPr/>
          <p:nvPr/>
        </p:nvSpPr>
        <p:spPr>
          <a:xfrm>
            <a:off x="278079" y="2989558"/>
            <a:ext cx="296876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AF5DCF-D694-3540-A7A8-CA029B28834E}"/>
              </a:ext>
            </a:extLst>
          </p:cNvPr>
          <p:cNvSpPr/>
          <p:nvPr/>
        </p:nvSpPr>
        <p:spPr>
          <a:xfrm>
            <a:off x="4162704" y="3381903"/>
            <a:ext cx="311995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AE7D3-139D-D840-AD15-E4F247C32AB4}"/>
              </a:ext>
            </a:extLst>
          </p:cNvPr>
          <p:cNvSpPr/>
          <p:nvPr/>
        </p:nvSpPr>
        <p:spPr>
          <a:xfrm>
            <a:off x="2094294" y="2580501"/>
            <a:ext cx="318231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0D65A0-8594-0142-B218-6A5D92AF34A4}"/>
              </a:ext>
            </a:extLst>
          </p:cNvPr>
          <p:cNvSpPr/>
          <p:nvPr/>
        </p:nvSpPr>
        <p:spPr>
          <a:xfrm>
            <a:off x="3079320" y="2551432"/>
            <a:ext cx="362809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0A82F-8C66-C24A-92A8-B62C775A0D3A}"/>
              </a:ext>
            </a:extLst>
          </p:cNvPr>
          <p:cNvSpPr/>
          <p:nvPr/>
        </p:nvSpPr>
        <p:spPr>
          <a:xfrm>
            <a:off x="3879935" y="3986152"/>
            <a:ext cx="382553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D5586E-2B61-9042-80C8-11854C58634E}"/>
              </a:ext>
            </a:extLst>
          </p:cNvPr>
          <p:cNvSpPr/>
          <p:nvPr/>
        </p:nvSpPr>
        <p:spPr>
          <a:xfrm>
            <a:off x="6038124" y="3986152"/>
            <a:ext cx="382553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5C8DF6-25AC-A34B-A68F-63D10CC5FFD0}"/>
              </a:ext>
            </a:extLst>
          </p:cNvPr>
          <p:cNvSpPr/>
          <p:nvPr/>
        </p:nvSpPr>
        <p:spPr>
          <a:xfrm>
            <a:off x="5351858" y="2409385"/>
            <a:ext cx="353199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e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600BC4-8503-2C4B-8A73-04672F9A80DD}"/>
              </a:ext>
            </a:extLst>
          </p:cNvPr>
          <p:cNvSpPr/>
          <p:nvPr/>
        </p:nvSpPr>
        <p:spPr>
          <a:xfrm>
            <a:off x="8463834" y="3971130"/>
            <a:ext cx="357862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E7C644-2339-014E-BAAA-52D23C588347}"/>
              </a:ext>
            </a:extLst>
          </p:cNvPr>
          <p:cNvSpPr/>
          <p:nvPr/>
        </p:nvSpPr>
        <p:spPr>
          <a:xfrm>
            <a:off x="7381468" y="2425665"/>
            <a:ext cx="300432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>
                <a:latin typeface="Times" pitchFamily="2" charset="0"/>
              </a:rPr>
              <a:t>x</a:t>
            </a:r>
            <a:r>
              <a:rPr lang="en-US" sz="1053" baseline="-25000" dirty="0">
                <a:latin typeface="Times" pitchFamily="2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DEA78C-D460-6C45-A901-7465C8653BF5}"/>
              </a:ext>
            </a:extLst>
          </p:cNvPr>
          <p:cNvSpPr/>
          <p:nvPr/>
        </p:nvSpPr>
        <p:spPr>
          <a:xfrm>
            <a:off x="2412533" y="4660365"/>
            <a:ext cx="57900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" pitchFamily="2" charset="0"/>
              </a:rPr>
              <a:t>Q</a:t>
            </a:r>
            <a:r>
              <a:rPr lang="en-US" sz="24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4F5E5E-74F0-E74F-976A-42A97FA10941}"/>
              </a:ext>
            </a:extLst>
          </p:cNvPr>
          <p:cNvSpPr/>
          <p:nvPr/>
        </p:nvSpPr>
        <p:spPr>
          <a:xfrm>
            <a:off x="6868132" y="4660365"/>
            <a:ext cx="40748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" pitchFamily="2" charset="0"/>
              </a:rPr>
              <a:t>Q</a:t>
            </a:r>
            <a:endParaRPr lang="en-US" sz="2400" baseline="30000" dirty="0">
              <a:latin typeface="Times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C6194C-6595-094A-A0E6-BD6AFABA5622}"/>
              </a:ext>
            </a:extLst>
          </p:cNvPr>
          <p:cNvSpPr/>
          <p:nvPr/>
        </p:nvSpPr>
        <p:spPr>
          <a:xfrm>
            <a:off x="4777918" y="4660365"/>
            <a:ext cx="33855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400" dirty="0">
                <a:latin typeface="Times" pitchFamily="2" charset="0"/>
              </a:rPr>
              <a:t>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356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65EC04-004E-D446-82B0-D166A5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4" y="248957"/>
            <a:ext cx="73102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Suppose your data looks like genotype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83D29A-F6A2-9E4F-A7DF-A8F2791E1D7D}"/>
              </a:ext>
            </a:extLst>
          </p:cNvPr>
          <p:cNvSpPr txBox="1">
            <a:spLocks/>
          </p:cNvSpPr>
          <p:nvPr/>
        </p:nvSpPr>
        <p:spPr>
          <a:xfrm>
            <a:off x="3027903" y="1341264"/>
            <a:ext cx="3243470" cy="221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Individuals   (few 1000s) </a:t>
            </a:r>
          </a:p>
          <a:p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F86F26-F5C8-3D4A-8512-52E3BA54D2B9}"/>
              </a:ext>
            </a:extLst>
          </p:cNvPr>
          <p:cNvSpPr txBox="1">
            <a:spLocks/>
          </p:cNvSpPr>
          <p:nvPr/>
        </p:nvSpPr>
        <p:spPr>
          <a:xfrm rot="16200000">
            <a:off x="-871531" y="3152926"/>
            <a:ext cx="3111786" cy="6410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Genetic loci  (few 100k)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5D9E3C-F78A-B74D-ABF8-36DABF140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42967"/>
              </p:ext>
            </p:extLst>
          </p:nvPr>
        </p:nvGraphicFramePr>
        <p:xfrm>
          <a:off x="839638" y="1917580"/>
          <a:ext cx="76200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2" imgW="7620000" imgH="5295900" progId="Excel.SheetBinaryMacroEnabled.12">
                  <p:embed/>
                </p:oleObj>
              </mc:Choice>
              <mc:Fallback>
                <p:oleObj name="Binary Worksheet" r:id="rId2" imgW="7620000" imgH="529590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38" y="1917580"/>
                        <a:ext cx="76200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749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98B83E1-84EC-4155-6645-5C50F680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" y="129396"/>
            <a:ext cx="62801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884443-D589-D411-7A68-EEA00FD45CA4}"/>
              </a:ext>
            </a:extLst>
          </p:cNvPr>
          <p:cNvSpPr/>
          <p:nvPr/>
        </p:nvSpPr>
        <p:spPr>
          <a:xfrm>
            <a:off x="4572000" y="49392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/simple-svd-algorithms-13291ad2eef2</a:t>
            </a:r>
          </a:p>
        </p:txBody>
      </p:sp>
    </p:spTree>
    <p:extLst>
      <p:ext uri="{BB962C8B-B14F-4D97-AF65-F5344CB8AC3E}">
        <p14:creationId xmlns:p14="http://schemas.microsoft.com/office/powerpoint/2010/main" val="1082970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C6CD7-49DD-5E76-3F89-61E25E7E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4139D7-4149-AE23-CA89-649920A5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208"/>
            <a:ext cx="8890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4FEEF-D2E9-0A59-05AB-401E569C3834}"/>
              </a:ext>
            </a:extLst>
          </p:cNvPr>
          <p:cNvSpPr/>
          <p:nvPr/>
        </p:nvSpPr>
        <p:spPr>
          <a:xfrm>
            <a:off x="4572000" y="49392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/simple-svd-algorithms-13291ad2eef2</a:t>
            </a:r>
          </a:p>
        </p:txBody>
      </p:sp>
    </p:spTree>
    <p:extLst>
      <p:ext uri="{BB962C8B-B14F-4D97-AF65-F5344CB8AC3E}">
        <p14:creationId xmlns:p14="http://schemas.microsoft.com/office/powerpoint/2010/main" val="1838962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406342" y="2347282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-25000" dirty="0"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47528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r>
              <a:rPr lang="en-US" sz="1053" baseline="30000" dirty="0" err="1">
                <a:latin typeface="Times" pitchFamily="2" charset="0"/>
              </a:rPr>
              <a:t>T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053" dirty="0">
                <a:latin typeface="Times" pitchFamily="2" charset="0"/>
              </a:rPr>
              <a:t>λ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74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C257A-73B4-E543-BC19-038A70BEA679}"/>
              </a:ext>
            </a:extLst>
          </p:cNvPr>
          <p:cNvSpPr txBox="1">
            <a:spLocks/>
          </p:cNvSpPr>
          <p:nvPr/>
        </p:nvSpPr>
        <p:spPr>
          <a:xfrm>
            <a:off x="474937" y="1553766"/>
            <a:ext cx="5632970" cy="38754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For a general matrix representing n observations of m traits: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A ( m x n) 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It is unlikely that all of the elements in this matrix are independent; there is likely some “structure”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If I could replace A with an approximation of A that has fewer than n x m numbers, A will be cheaper to store, faster to copy, can run on computers with less memory.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1E9D79-9CB4-4447-BB38-3DE9537C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22" y="1553766"/>
            <a:ext cx="2700566" cy="1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4406342" y="2347282"/>
            <a:ext cx="334667" cy="12130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-25000" dirty="0">
              <a:latin typeface="Time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6642392" y="3247528"/>
            <a:ext cx="1203804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3" dirty="0" err="1">
                <a:latin typeface="Times" pitchFamily="2" charset="0"/>
              </a:rPr>
              <a:t>e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r>
              <a:rPr lang="en-US" sz="1053" baseline="30000" dirty="0" err="1">
                <a:latin typeface="Times" pitchFamily="2" charset="0"/>
              </a:rPr>
              <a:t>T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5977638" y="3247528"/>
            <a:ext cx="277108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053" dirty="0">
                <a:latin typeface="Times" pitchFamily="2" charset="0"/>
              </a:rPr>
              <a:t>λ</a:t>
            </a:r>
            <a:r>
              <a:rPr lang="en-US" sz="1053" baseline="-25000" dirty="0" err="1">
                <a:latin typeface="Times" pitchFamily="2" charset="0"/>
              </a:rPr>
              <a:t>i</a:t>
            </a:r>
            <a:endParaRPr lang="en-US" sz="1053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4953290" y="1605078"/>
            <a:ext cx="20487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Times" pitchFamily="2" charset="0"/>
              </a:rPr>
              <a:t>A </a:t>
            </a:r>
            <a:r>
              <a:rPr lang="en-US" sz="2100" dirty="0">
                <a:latin typeface="Times" pitchFamily="2" charset="0"/>
              </a:rPr>
              <a:t>= Sum</a:t>
            </a:r>
            <a:r>
              <a:rPr lang="en-US" sz="2100" baseline="-25000" dirty="0">
                <a:latin typeface="Times" pitchFamily="2" charset="0"/>
              </a:rPr>
              <a:t>i</a:t>
            </a:r>
            <a:r>
              <a:rPr lang="en-US" sz="2100" dirty="0">
                <a:latin typeface="Times" pitchFamily="2" charset="0"/>
              </a:rPr>
              <a:t> 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30000" dirty="0" err="1">
                <a:latin typeface="Times" pitchFamily="2" charset="0"/>
              </a:rPr>
              <a:t>T</a:t>
            </a:r>
            <a:r>
              <a:rPr lang="en-US" sz="2100" baseline="30000" dirty="0">
                <a:latin typeface="Times" pitchFamily="2" charset="0"/>
              </a:rPr>
              <a:t> </a:t>
            </a:r>
            <a:r>
              <a:rPr lang="el-GR" sz="2100" dirty="0">
                <a:latin typeface="Times" pitchFamily="2" charset="0"/>
              </a:rPr>
              <a:t>λ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r>
              <a:rPr lang="en-US" sz="2100" baseline="-25000" dirty="0">
                <a:latin typeface="Times" pitchFamily="2" charset="0"/>
              </a:rPr>
              <a:t> </a:t>
            </a:r>
            <a:r>
              <a:rPr lang="en-US" sz="2100" b="1" dirty="0" err="1">
                <a:latin typeface="Times" pitchFamily="2" charset="0"/>
              </a:rPr>
              <a:t>e</a:t>
            </a:r>
            <a:r>
              <a:rPr lang="en-US" sz="2100" baseline="-25000" dirty="0" err="1">
                <a:latin typeface="Times" pitchFamily="2" charset="0"/>
              </a:rPr>
              <a:t>i</a:t>
            </a:r>
            <a:endParaRPr lang="en-US" sz="21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154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867982" y="2321314"/>
            <a:ext cx="1274357" cy="12390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546558" y="2764386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231665" y="1961364"/>
            <a:ext cx="4636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3458895" y="2322933"/>
            <a:ext cx="1288604" cy="1237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6642392" y="2347282"/>
            <a:ext cx="1207302" cy="11772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Q</a:t>
            </a:r>
            <a:r>
              <a:rPr lang="en-US" sz="21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5135147" y="2347282"/>
            <a:ext cx="1119599" cy="117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1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1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2635093" y="2487387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6518631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3427369" y="3897826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eigenvectors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5011473" y="3897826"/>
            <a:ext cx="12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eigenvalues</a:t>
            </a:r>
          </a:p>
          <a:p>
            <a:pPr algn="ctr"/>
            <a:endParaRPr lang="en-US" sz="1800" dirty="0">
              <a:latin typeface="Times" pitchFamily="2" charset="0"/>
            </a:endParaRPr>
          </a:p>
          <a:p>
            <a:pPr algn="ctr"/>
            <a:r>
              <a:rPr lang="en-US" sz="180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5167435" y="2376510"/>
            <a:ext cx="1087310" cy="1148016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069815" y="3863202"/>
            <a:ext cx="787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1800" dirty="0">
                <a:latin typeface="Times" pitchFamily="2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004138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FCD5D-7545-0D42-BD9D-2FC47BD2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51" y="3417415"/>
            <a:ext cx="5390827" cy="182800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7511F6-DA4B-B74D-96FA-AB43DF34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99" y="417338"/>
            <a:ext cx="4387330" cy="30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9576B3-4C3C-414D-B307-1CD78AA0F14E}"/>
              </a:ext>
            </a:extLst>
          </p:cNvPr>
          <p:cNvSpPr txBox="1">
            <a:spLocks/>
          </p:cNvSpPr>
          <p:nvPr/>
        </p:nvSpPr>
        <p:spPr>
          <a:xfrm>
            <a:off x="2" y="881906"/>
            <a:ext cx="3876827" cy="1828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25" dirty="0"/>
              <a:t>A (n x m) </a:t>
            </a:r>
          </a:p>
          <a:p>
            <a:pPr marL="0" indent="0" algn="ctr">
              <a:buNone/>
            </a:pPr>
            <a:r>
              <a:rPr lang="en-US" sz="2100" dirty="0"/>
              <a:t>(rows x columns)  </a:t>
            </a:r>
          </a:p>
          <a:p>
            <a:pPr marL="0" indent="0" algn="ctr">
              <a:buNone/>
            </a:pPr>
            <a:r>
              <a:rPr lang="en-US" sz="2100" dirty="0"/>
              <a:t>(n “samples”  by m “features”) 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2442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A8BAA-8B4F-9744-AC42-76B7BFAE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47" y="285750"/>
            <a:ext cx="4814455" cy="514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B81FE-4BA3-2C4E-8518-C609072C42D0}"/>
              </a:ext>
            </a:extLst>
          </p:cNvPr>
          <p:cNvSpPr txBox="1">
            <a:spLocks/>
          </p:cNvSpPr>
          <p:nvPr/>
        </p:nvSpPr>
        <p:spPr>
          <a:xfrm>
            <a:off x="525118" y="742516"/>
            <a:ext cx="3029335" cy="411802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25" dirty="0"/>
              <a:t>Now this looks like “structure”</a:t>
            </a:r>
          </a:p>
          <a:p>
            <a:pPr marL="0" indent="0" algn="ctr">
              <a:buNone/>
            </a:pPr>
            <a:endParaRPr lang="en-US" sz="3525" dirty="0"/>
          </a:p>
          <a:p>
            <a:pPr marL="0" indent="0" algn="ctr">
              <a:buNone/>
            </a:pPr>
            <a:r>
              <a:rPr lang="en-US" sz="1650" dirty="0"/>
              <a:t>Organizing data like this is deeply satisfying—it makes us think we have discovered truth.</a:t>
            </a:r>
          </a:p>
          <a:p>
            <a:pPr marL="0" indent="0" algn="ctr">
              <a:buNone/>
            </a:pPr>
            <a:endParaRPr lang="en-US" sz="1650" dirty="0"/>
          </a:p>
          <a:p>
            <a:pPr marL="0" indent="0" algn="ctr">
              <a:buNone/>
            </a:pPr>
            <a:r>
              <a:rPr lang="en-US" sz="1650" dirty="0"/>
              <a:t>Mature libraries to make exactly this sort of eye-candy graphs.  This one is </a:t>
            </a:r>
            <a:r>
              <a:rPr lang="en-US" sz="1650" dirty="0" err="1">
                <a:latin typeface="Courier" pitchFamily="2" charset="0"/>
              </a:rPr>
              <a:t>sanborn.clustermap</a:t>
            </a:r>
            <a:endParaRPr lang="en-US" sz="165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165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What if I told you linear algebra could do this?</a:t>
            </a:r>
          </a:p>
        </p:txBody>
      </p:sp>
    </p:spTree>
    <p:extLst>
      <p:ext uri="{BB962C8B-B14F-4D97-AF65-F5344CB8AC3E}">
        <p14:creationId xmlns:p14="http://schemas.microsoft.com/office/powerpoint/2010/main" val="188217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4071287"/>
            <a:ext cx="6958249" cy="1234439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 and each element is a sum over all features.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471188" y="2109863"/>
            <a:ext cx="1086047" cy="17499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61544" y="27190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868176" y="181024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2142138" y="2857500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2738556" y="1810249"/>
            <a:ext cx="255199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2006438" y="2134150"/>
            <a:ext cx="1720801" cy="10648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83C820-95E7-DD44-B330-9279B7D932D9}"/>
              </a:ext>
            </a:extLst>
          </p:cNvPr>
          <p:cNvSpPr/>
          <p:nvPr/>
        </p:nvSpPr>
        <p:spPr>
          <a:xfrm>
            <a:off x="4745817" y="2204281"/>
            <a:ext cx="1747548" cy="1749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AA</a:t>
            </a:r>
            <a:r>
              <a:rPr lang="en-US" sz="2100" baseline="30000" dirty="0">
                <a:latin typeface="Times" pitchFamily="2" charset="0"/>
              </a:rPr>
              <a:t>T</a:t>
            </a:r>
            <a:endParaRPr lang="en-US" sz="2100" dirty="0">
              <a:latin typeface="Time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E422A-7B84-9546-979B-0EA3B6BD77AF}"/>
              </a:ext>
            </a:extLst>
          </p:cNvPr>
          <p:cNvSpPr txBox="1"/>
          <p:nvPr/>
        </p:nvSpPr>
        <p:spPr>
          <a:xfrm>
            <a:off x="5480793" y="1895586"/>
            <a:ext cx="277598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3D50B-5C76-AC47-B3A9-BE29A961E46F}"/>
              </a:ext>
            </a:extLst>
          </p:cNvPr>
          <p:cNvSpPr txBox="1"/>
          <p:nvPr/>
        </p:nvSpPr>
        <p:spPr>
          <a:xfrm>
            <a:off x="4398076" y="2859669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06CE5-5D2D-1846-8F4B-D29BA83D5CB0}"/>
              </a:ext>
            </a:extLst>
          </p:cNvPr>
          <p:cNvSpPr txBox="1"/>
          <p:nvPr/>
        </p:nvSpPr>
        <p:spPr>
          <a:xfrm>
            <a:off x="1722024" y="2528089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2838FF-3CA8-C943-99C4-ED30EDCDF031}"/>
              </a:ext>
            </a:extLst>
          </p:cNvPr>
          <p:cNvSpPr/>
          <p:nvPr/>
        </p:nvSpPr>
        <p:spPr>
          <a:xfrm>
            <a:off x="3943492" y="224827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4882C3-58C2-9F45-B7FE-5310ED429C85}"/>
              </a:ext>
            </a:extLst>
          </p:cNvPr>
          <p:cNvSpPr txBox="1">
            <a:spLocks/>
          </p:cNvSpPr>
          <p:nvPr/>
        </p:nvSpPr>
        <p:spPr>
          <a:xfrm>
            <a:off x="456074" y="1399897"/>
            <a:ext cx="6958249" cy="1234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Recipe for building SVD:</a:t>
            </a:r>
          </a:p>
          <a:p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33BBE-43CA-8B40-BB73-6FCB461574AE}"/>
              </a:ext>
            </a:extLst>
          </p:cNvPr>
          <p:cNvSpPr/>
          <p:nvPr/>
        </p:nvSpPr>
        <p:spPr>
          <a:xfrm>
            <a:off x="503710" y="2171690"/>
            <a:ext cx="1021001" cy="201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56F36-65A2-4A4B-994A-B349C0C5F3CE}"/>
              </a:ext>
            </a:extLst>
          </p:cNvPr>
          <p:cNvSpPr/>
          <p:nvPr/>
        </p:nvSpPr>
        <p:spPr>
          <a:xfrm flipH="1">
            <a:off x="3193220" y="2150548"/>
            <a:ext cx="201831" cy="102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0AD44-445D-8C4F-92D6-9A65D6FC9416}"/>
              </a:ext>
            </a:extLst>
          </p:cNvPr>
          <p:cNvSpPr/>
          <p:nvPr/>
        </p:nvSpPr>
        <p:spPr>
          <a:xfrm>
            <a:off x="5895159" y="2272242"/>
            <a:ext cx="220828" cy="19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35603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CF0ED1-CF39-6A43-8892-DC729C01BCB6}"/>
              </a:ext>
            </a:extLst>
          </p:cNvPr>
          <p:cNvSpPr/>
          <p:nvPr/>
        </p:nvSpPr>
        <p:spPr>
          <a:xfrm>
            <a:off x="6497821" y="2385064"/>
            <a:ext cx="575282" cy="554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SVD -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1" y="4071287"/>
            <a:ext cx="8250202" cy="1234439"/>
          </a:xfrm>
        </p:spPr>
        <p:txBody>
          <a:bodyPr>
            <a:normAutofit/>
          </a:bodyPr>
          <a:lstStyle/>
          <a:p>
            <a:r>
              <a:rPr lang="en-US" dirty="0"/>
              <a:t>Because of the relationship between 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T</a:t>
            </a:r>
            <a:r>
              <a:rPr lang="en-US" dirty="0">
                <a:latin typeface="Times" pitchFamily="2" charset="0"/>
              </a:rPr>
              <a:t>A</a:t>
            </a:r>
            <a:r>
              <a:rPr lang="en-US" baseline="30000" dirty="0">
                <a:latin typeface="Times" pitchFamily="2" charset="0"/>
              </a:rPr>
              <a:t> </a:t>
            </a:r>
            <a:r>
              <a:rPr lang="en-US" dirty="0"/>
              <a:t> and </a:t>
            </a:r>
            <a:r>
              <a:rPr lang="en-US" dirty="0">
                <a:latin typeface="Times" pitchFamily="2" charset="0"/>
              </a:rPr>
              <a:t>AA</a:t>
            </a:r>
            <a:r>
              <a:rPr lang="en-US" baseline="30000" dirty="0">
                <a:latin typeface="Times" pitchFamily="2" charset="0"/>
              </a:rPr>
              <a:t>T  </a:t>
            </a:r>
            <a:r>
              <a:rPr lang="en-US" dirty="0"/>
              <a:t>these two matrices have the same eigenvalues.</a:t>
            </a:r>
          </a:p>
          <a:p>
            <a:r>
              <a:rPr lang="en-US" dirty="0"/>
              <a:t>Some of the eigenvalues have to be zero in the larger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091857" y="1948576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47958" y="2653393"/>
            <a:ext cx="29206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28650" y="2300605"/>
            <a:ext cx="1079548" cy="1068278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  <a:r>
              <a:rPr lang="en-US" sz="2100" baseline="30000" dirty="0">
                <a:latin typeface="Times" pitchFamily="2" charset="0"/>
              </a:rPr>
              <a:t>T</a:t>
            </a:r>
            <a:r>
              <a:rPr lang="en-US" sz="2100" dirty="0">
                <a:latin typeface="Times" pitchFamily="2" charset="0"/>
              </a:rPr>
              <a:t>A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5509261" y="2087076"/>
            <a:ext cx="51025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4849993" y="2742907"/>
            <a:ext cx="334220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4049168" y="2397801"/>
            <a:ext cx="50045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50" dirty="0"/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EB71D-D37F-8F48-B1B6-7CB25C7DE9FB}"/>
              </a:ext>
            </a:extLst>
          </p:cNvPr>
          <p:cNvSpPr/>
          <p:nvPr/>
        </p:nvSpPr>
        <p:spPr>
          <a:xfrm>
            <a:off x="5248707" y="2396254"/>
            <a:ext cx="1079548" cy="1068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endParaRPr lang="en-US" sz="210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D7769-85B3-0940-8D26-4E45E1DA2440}"/>
              </a:ext>
            </a:extLst>
          </p:cNvPr>
          <p:cNvSpPr/>
          <p:nvPr/>
        </p:nvSpPr>
        <p:spPr>
          <a:xfrm>
            <a:off x="7812765" y="2375974"/>
            <a:ext cx="1079548" cy="1068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V</a:t>
            </a:r>
            <a:r>
              <a:rPr lang="en-US" sz="2100" baseline="30000" dirty="0">
                <a:latin typeface="Times" pitchFamily="2" charset="0"/>
              </a:rPr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1E131-C8C4-2C43-8259-614DDEEDF845}"/>
              </a:ext>
            </a:extLst>
          </p:cNvPr>
          <p:cNvSpPr/>
          <p:nvPr/>
        </p:nvSpPr>
        <p:spPr>
          <a:xfrm>
            <a:off x="6497820" y="2375974"/>
            <a:ext cx="1079548" cy="106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1C8D4-06BD-4D4F-8116-8C933B5047F8}"/>
              </a:ext>
            </a:extLst>
          </p:cNvPr>
          <p:cNvSpPr/>
          <p:nvPr/>
        </p:nvSpPr>
        <p:spPr>
          <a:xfrm>
            <a:off x="787145" y="1415266"/>
            <a:ext cx="36949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Eigenvalue decomposition again</a:t>
            </a:r>
            <a:endParaRPr lang="en-US" sz="2100" dirty="0">
              <a:latin typeface="Times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BFB55-AFB2-2340-A0EF-125A32655BB5}"/>
              </a:ext>
            </a:extLst>
          </p:cNvPr>
          <p:cNvCxnSpPr>
            <a:cxnSpLocks/>
          </p:cNvCxnSpPr>
          <p:nvPr/>
        </p:nvCxnSpPr>
        <p:spPr>
          <a:xfrm>
            <a:off x="6540661" y="2428185"/>
            <a:ext cx="474645" cy="481928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39910-921E-B440-A656-5B41F78D0E3A}"/>
              </a:ext>
            </a:extLst>
          </p:cNvPr>
          <p:cNvSpPr txBox="1"/>
          <p:nvPr/>
        </p:nvSpPr>
        <p:spPr>
          <a:xfrm>
            <a:off x="8097412" y="2042302"/>
            <a:ext cx="51025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3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1627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065A0-E6FE-7542-BCCB-CFD39D7A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9" t="9452" r="23974" b="8906"/>
          <a:stretch/>
        </p:blipFill>
        <p:spPr>
          <a:xfrm>
            <a:off x="1022251" y="945123"/>
            <a:ext cx="4059393" cy="50148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B8B6E-3DAD-9C4F-BB0A-AC7B2EDCCC58}"/>
              </a:ext>
            </a:extLst>
          </p:cNvPr>
          <p:cNvSpPr txBox="1">
            <a:spLocks/>
          </p:cNvSpPr>
          <p:nvPr/>
        </p:nvSpPr>
        <p:spPr>
          <a:xfrm>
            <a:off x="1881679" y="636815"/>
            <a:ext cx="2184135" cy="3912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Individuals</a:t>
            </a:r>
          </a:p>
          <a:p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A66717-F678-6C43-9BAD-DA4EDD8E1FDB}"/>
              </a:ext>
            </a:extLst>
          </p:cNvPr>
          <p:cNvSpPr txBox="1">
            <a:spLocks/>
          </p:cNvSpPr>
          <p:nvPr/>
        </p:nvSpPr>
        <p:spPr>
          <a:xfrm rot="16200000">
            <a:off x="-223909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Genetic loci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804E51-149E-D249-9D53-DA8480A9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260" y="945123"/>
            <a:ext cx="3550569" cy="3774281"/>
          </a:xfrm>
        </p:spPr>
        <p:txBody>
          <a:bodyPr>
            <a:normAutofit/>
          </a:bodyPr>
          <a:lstStyle/>
          <a:p>
            <a:r>
              <a:rPr lang="en-US" dirty="0"/>
              <a:t>Some rows are similar to each other, some columns are similar to each other</a:t>
            </a:r>
          </a:p>
          <a:p>
            <a:endParaRPr lang="en-US" dirty="0"/>
          </a:p>
          <a:p>
            <a:r>
              <a:rPr lang="en-US" dirty="0"/>
              <a:t>The data are in some way “predictable”</a:t>
            </a:r>
          </a:p>
          <a:p>
            <a:endParaRPr lang="en-US" dirty="0"/>
          </a:p>
          <a:p>
            <a:r>
              <a:rPr lang="en-US" dirty="0"/>
              <a:t>Can we build a low-complexity object that explains most of the data matrix.</a:t>
            </a:r>
          </a:p>
        </p:txBody>
      </p:sp>
    </p:spTree>
    <p:extLst>
      <p:ext uri="{BB962C8B-B14F-4D97-AF65-F5344CB8AC3E}">
        <p14:creationId xmlns:p14="http://schemas.microsoft.com/office/powerpoint/2010/main" val="2730820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2731552-7BD7-F647-9076-CCF259B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08147"/>
            <a:ext cx="3198369" cy="1234439"/>
          </a:xfrm>
        </p:spPr>
        <p:txBody>
          <a:bodyPr>
            <a:normAutofit/>
          </a:bodyPr>
          <a:lstStyle/>
          <a:p>
            <a:r>
              <a:rPr lang="en-US" dirty="0"/>
              <a:t>1000 individuals * 660K genetic loci probed by microarrays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F3F7A2-E1F3-AA43-927A-6F2FBDF87D01}"/>
              </a:ext>
            </a:extLst>
          </p:cNvPr>
          <p:cNvSpPr txBox="1">
            <a:spLocks/>
          </p:cNvSpPr>
          <p:nvPr/>
        </p:nvSpPr>
        <p:spPr>
          <a:xfrm>
            <a:off x="203201" y="3042587"/>
            <a:ext cx="3198369" cy="1234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This picture is gorgeous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159763-7AE2-D140-A8B1-D407F1560E1A}"/>
              </a:ext>
            </a:extLst>
          </p:cNvPr>
          <p:cNvSpPr txBox="1">
            <a:spLocks/>
          </p:cNvSpPr>
          <p:nvPr/>
        </p:nvSpPr>
        <p:spPr>
          <a:xfrm>
            <a:off x="628650" y="36685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Case study: </a:t>
            </a:r>
            <a:r>
              <a:rPr lang="en-US" sz="3300" b="1" dirty="0"/>
              <a:t>Worldwide Human Relationships Inferred from Genome-Wide Patterns of Variation </a:t>
            </a:r>
            <a:endParaRPr lang="en-US" sz="3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51372-849B-3B4A-B2F5-76F746FADC01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C28EF8-0BA6-F741-ADF8-112C7CF1B609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54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D6A673-6C73-8D42-9011-6F4C48BA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65D4B9-904A-004A-A23D-0A6698967F58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B123-9F12-4B4A-B95A-DC8FCD9C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85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b="1" dirty="0"/>
              <a:t>Worldwide Human Relationships Inferred from Genome-Wide Patterns of Variation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808147"/>
            <a:ext cx="3198369" cy="1234439"/>
          </a:xfrm>
        </p:spPr>
        <p:txBody>
          <a:bodyPr>
            <a:normAutofit/>
          </a:bodyPr>
          <a:lstStyle/>
          <a:p>
            <a:r>
              <a:rPr lang="en-US" dirty="0"/>
              <a:t>1000 individuals * 650K genetic loci probed by microarrays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F3F7A2-E1F3-AA43-927A-6F2FBDF87D01}"/>
              </a:ext>
            </a:extLst>
          </p:cNvPr>
          <p:cNvSpPr txBox="1">
            <a:spLocks/>
          </p:cNvSpPr>
          <p:nvPr/>
        </p:nvSpPr>
        <p:spPr>
          <a:xfrm>
            <a:off x="203200" y="3042587"/>
            <a:ext cx="3829304" cy="21128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This picture is gorgeous</a:t>
            </a:r>
          </a:p>
          <a:p>
            <a:endParaRPr lang="en-US" sz="2100" dirty="0"/>
          </a:p>
          <a:p>
            <a:r>
              <a:rPr lang="en-US" sz="2100" dirty="0"/>
              <a:t>“…these results reaffirm that within-population variation accounts for most of the genetic diversity in humans”  ??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B7077-B8A6-0F47-9EA2-FDAF4630C541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</p:spTree>
    <p:extLst>
      <p:ext uri="{BB962C8B-B14F-4D97-AF65-F5344CB8AC3E}">
        <p14:creationId xmlns:p14="http://schemas.microsoft.com/office/powerpoint/2010/main" val="2352752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D6A673-6C73-8D42-9011-6F4C48BA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38" y="798114"/>
            <a:ext cx="4488942" cy="4488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65D4B9-904A-004A-A23D-0A6698967F58}"/>
              </a:ext>
            </a:extLst>
          </p:cNvPr>
          <p:cNvSpPr/>
          <p:nvPr/>
        </p:nvSpPr>
        <p:spPr>
          <a:xfrm>
            <a:off x="5682907" y="5155407"/>
            <a:ext cx="23631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Times" pitchFamily="2" charset="0"/>
              </a:rPr>
              <a:t>Li, 2008 10.</a:t>
            </a:r>
            <a:r>
              <a:rPr lang="en-US" sz="1053" dirty="0">
                <a:latin typeface="Times" pitchFamily="2" charset="0"/>
              </a:rPr>
              <a:t>1126/science.1153717 </a:t>
            </a:r>
            <a:endParaRPr lang="en-US" sz="1500" dirty="0">
              <a:latin typeface="Time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B123-9F12-4B4A-B95A-DC8FCD9C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b="1" dirty="0"/>
              <a:t>Worldwide Human Relationships Inferred from Genome-Wide Patterns of Variation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12B4B2-1C3B-2447-BF3D-218C688D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15" y="1553766"/>
            <a:ext cx="3417208" cy="38754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 at al didn’t take PCA on genetic variation data – first they grouped the 1000 samples into 51 groups</a:t>
            </a:r>
          </a:p>
          <a:p>
            <a:r>
              <a:rPr lang="en-US" dirty="0"/>
              <a:t>Calculated a per-row probability that populations differed for each column, ran PCA on these 51 group-by-genetic locus scores</a:t>
            </a:r>
          </a:p>
          <a:p>
            <a:r>
              <a:rPr lang="en-US" dirty="0"/>
              <a:t>This puts knowledge about the groups into the PCA—and reduces within-group variation (which ordinarily would dominate)</a:t>
            </a:r>
          </a:p>
          <a:p>
            <a:r>
              <a:rPr lang="en-US" dirty="0"/>
              <a:t>Then project the samples onto the group-enhanced PCA coordinates.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FCD0B-17B1-5245-8DE4-117355568AD4}"/>
              </a:ext>
            </a:extLst>
          </p:cNvPr>
          <p:cNvSpPr/>
          <p:nvPr/>
        </p:nvSpPr>
        <p:spPr>
          <a:xfrm>
            <a:off x="2566753" y="5155407"/>
            <a:ext cx="1920719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Human Genome Diversity Panel</a:t>
            </a:r>
          </a:p>
        </p:txBody>
      </p:sp>
    </p:spTree>
    <p:extLst>
      <p:ext uri="{BB962C8B-B14F-4D97-AF65-F5344CB8AC3E}">
        <p14:creationId xmlns:p14="http://schemas.microsoft.com/office/powerpoint/2010/main" val="320048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143C-6EA4-3549-813F-0CF1BCE3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CD144-1811-7F48-97EE-6936BDBE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" b="1491"/>
          <a:stretch/>
        </p:blipFill>
        <p:spPr>
          <a:xfrm>
            <a:off x="4453439" y="304037"/>
            <a:ext cx="4610553" cy="4770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EF9D-E588-5049-9DAA-DB8A6643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856"/>
            <a:ext cx="4993217" cy="3626115"/>
          </a:xfrm>
        </p:spPr>
        <p:txBody>
          <a:bodyPr>
            <a:normAutofit/>
          </a:bodyPr>
          <a:lstStyle/>
          <a:p>
            <a:r>
              <a:rPr lang="en-US" sz="3000" dirty="0"/>
              <a:t>Dimension reduction </a:t>
            </a:r>
          </a:p>
          <a:p>
            <a:r>
              <a:rPr lang="en-US" sz="3000" dirty="0"/>
              <a:t>Absolute essentials of eigenvectors and eigenvalues</a:t>
            </a:r>
          </a:p>
          <a:p>
            <a:r>
              <a:rPr lang="en-US" sz="3000" dirty="0"/>
              <a:t>SVD and PCA </a:t>
            </a:r>
          </a:p>
          <a:p>
            <a:r>
              <a:rPr lang="en-US" sz="3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9756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F8EED-7991-0047-AE7C-8934595A8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7" t="26717" r="4496" b="6264"/>
          <a:stretch/>
        </p:blipFill>
        <p:spPr>
          <a:xfrm>
            <a:off x="1190445" y="1235735"/>
            <a:ext cx="3899139" cy="4838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BDB215-1AEB-BA46-8EEF-FF3DEAC6C0D9}"/>
              </a:ext>
            </a:extLst>
          </p:cNvPr>
          <p:cNvSpPr txBox="1">
            <a:spLocks/>
          </p:cNvSpPr>
          <p:nvPr/>
        </p:nvSpPr>
        <p:spPr>
          <a:xfrm>
            <a:off x="2182921" y="899082"/>
            <a:ext cx="1613827" cy="2107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50" dirty="0"/>
              <a:t>Individuals   (400) 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6340B6-7B90-134E-B9FB-DABB2C3AEDBA}"/>
              </a:ext>
            </a:extLst>
          </p:cNvPr>
          <p:cNvSpPr txBox="1">
            <a:spLocks/>
          </p:cNvSpPr>
          <p:nvPr/>
        </p:nvSpPr>
        <p:spPr>
          <a:xfrm rot="16200000">
            <a:off x="-202392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50" dirty="0"/>
              <a:t>Genetic loci  (400)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DFD718-17A3-0142-8726-2C2179BAFCC2}"/>
              </a:ext>
            </a:extLst>
          </p:cNvPr>
          <p:cNvSpPr txBox="1">
            <a:spLocks/>
          </p:cNvSpPr>
          <p:nvPr/>
        </p:nvSpPr>
        <p:spPr>
          <a:xfrm>
            <a:off x="1897766" y="718605"/>
            <a:ext cx="2184135" cy="3912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Individuals</a:t>
            </a:r>
          </a:p>
          <a:p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5B899A-5113-374D-8A9B-4BD96243341A}"/>
              </a:ext>
            </a:extLst>
          </p:cNvPr>
          <p:cNvSpPr txBox="1">
            <a:spLocks/>
          </p:cNvSpPr>
          <p:nvPr/>
        </p:nvSpPr>
        <p:spPr>
          <a:xfrm rot="16200000">
            <a:off x="-223909" y="2679897"/>
            <a:ext cx="2223880" cy="3552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Genetic loci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632EB2-7CFB-1444-8ED9-18F62BD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84" y="1516623"/>
            <a:ext cx="3762840" cy="3774281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Reorder rows and columns to put similar rows next to each other?</a:t>
            </a:r>
          </a:p>
          <a:p>
            <a:endParaRPr lang="en-US" dirty="0"/>
          </a:p>
          <a:p>
            <a:r>
              <a:rPr lang="en-US" sz="2600" dirty="0"/>
              <a:t>Libraries to make exactly this sort of eye-candy are mature.  This one is </a:t>
            </a:r>
            <a:r>
              <a:rPr lang="en-US" sz="2000" dirty="0" err="1">
                <a:latin typeface="Courier" pitchFamily="2" charset="0"/>
              </a:rPr>
              <a:t>sanborn.clustermap</a:t>
            </a: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Organizing data like this is deeply satisfying—it makes us think we have discovered truth.</a:t>
            </a:r>
          </a:p>
          <a:p>
            <a:pPr marL="0" indent="0">
              <a:buNone/>
            </a:pP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if I told you linear algebra could do this?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5F8BBF-49CC-4A44-BFB7-B937AC3D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589" y="178603"/>
            <a:ext cx="5024273" cy="994172"/>
          </a:xfrm>
        </p:spPr>
        <p:txBody>
          <a:bodyPr>
            <a:normAutofit/>
          </a:bodyPr>
          <a:lstStyle/>
          <a:p>
            <a:r>
              <a:rPr lang="en-US" dirty="0"/>
              <a:t>Now that looks like structure</a:t>
            </a:r>
          </a:p>
        </p:txBody>
      </p:sp>
    </p:spTree>
    <p:extLst>
      <p:ext uri="{BB962C8B-B14F-4D97-AF65-F5344CB8AC3E}">
        <p14:creationId xmlns:p14="http://schemas.microsoft.com/office/powerpoint/2010/main" val="306864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632EB2-7CFB-1444-8ED9-18F62BD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683" y="1272310"/>
            <a:ext cx="3762840" cy="3774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dimensions can make ML easier</a:t>
            </a:r>
          </a:p>
          <a:p>
            <a:endParaRPr lang="en-US" dirty="0"/>
          </a:p>
          <a:p>
            <a:r>
              <a:rPr lang="en-US" dirty="0"/>
              <a:t>May reduce noise.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exploit unlabeled data to make nicer inputs for ML</a:t>
            </a:r>
          </a:p>
          <a:p>
            <a:endParaRPr lang="en-US" dirty="0"/>
          </a:p>
          <a:p>
            <a:r>
              <a:rPr lang="en-US" dirty="0"/>
              <a:t>We need dimension reduction and categorization to understand high-dimensional data</a:t>
            </a:r>
          </a:p>
          <a:p>
            <a:endParaRPr lang="en-US" dirty="0"/>
          </a:p>
          <a:p>
            <a:r>
              <a:rPr lang="en-US" dirty="0"/>
              <a:t>Useful for making visualizations of high-dimensional data.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D30194-2A63-D146-BCFF-C5503606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70" y="219256"/>
            <a:ext cx="5046010" cy="994172"/>
          </a:xfrm>
        </p:spPr>
        <p:txBody>
          <a:bodyPr>
            <a:normAutofit/>
          </a:bodyPr>
          <a:lstStyle/>
          <a:p>
            <a:r>
              <a:rPr lang="en-US" dirty="0"/>
              <a:t>Why Reduce dimensions?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A7141-33CA-EA42-96DE-87C9FE41744E}"/>
              </a:ext>
            </a:extLst>
          </p:cNvPr>
          <p:cNvSpPr/>
          <p:nvPr/>
        </p:nvSpPr>
        <p:spPr>
          <a:xfrm>
            <a:off x="1062461" y="2117032"/>
            <a:ext cx="1591030" cy="2573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imes" pitchFamily="2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5B549-E7D5-8541-A905-92E806A74651}"/>
              </a:ext>
            </a:extLst>
          </p:cNvPr>
          <p:cNvSpPr txBox="1"/>
          <p:nvPr/>
        </p:nvSpPr>
        <p:spPr>
          <a:xfrm>
            <a:off x="1366442" y="1437539"/>
            <a:ext cx="109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 columns</a:t>
            </a:r>
          </a:p>
          <a:p>
            <a:pPr algn="ctr"/>
            <a:r>
              <a:rPr lang="en-US" sz="1600" dirty="0"/>
              <a:t>“features”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F2C3B-F744-644E-A783-90C1EC74C643}"/>
              </a:ext>
            </a:extLst>
          </p:cNvPr>
          <p:cNvSpPr txBox="1"/>
          <p:nvPr/>
        </p:nvSpPr>
        <p:spPr>
          <a:xfrm>
            <a:off x="-25470" y="2857500"/>
            <a:ext cx="1037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rows</a:t>
            </a:r>
          </a:p>
          <a:p>
            <a:pPr algn="ctr"/>
            <a:r>
              <a:rPr lang="en-US" sz="1600" dirty="0"/>
              <a:t>”samples”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A68341-2456-BD48-BE92-561D0A183F09}"/>
              </a:ext>
            </a:extLst>
          </p:cNvPr>
          <p:cNvGrpSpPr/>
          <p:nvPr/>
        </p:nvGrpSpPr>
        <p:grpSpPr>
          <a:xfrm>
            <a:off x="6201644" y="2264153"/>
            <a:ext cx="2140099" cy="2426341"/>
            <a:chOff x="2555771" y="1438541"/>
            <a:chExt cx="2140099" cy="24263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57ECE6-4A54-EA46-B21F-6017795A94D2}"/>
                </a:ext>
              </a:extLst>
            </p:cNvPr>
            <p:cNvSpPr/>
            <p:nvPr/>
          </p:nvSpPr>
          <p:spPr>
            <a:xfrm>
              <a:off x="3909848" y="1438541"/>
              <a:ext cx="786022" cy="242634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Times" pitchFamily="2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1B03E8-BE55-6646-8855-3B4BC2637302}"/>
                </a:ext>
              </a:extLst>
            </p:cNvPr>
            <p:cNvSpPr txBox="1"/>
            <p:nvPr/>
          </p:nvSpPr>
          <p:spPr>
            <a:xfrm flipH="1">
              <a:off x="2555771" y="1867977"/>
              <a:ext cx="1347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 samples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3FAA10-D00A-3D4D-9521-412043B3294B}"/>
              </a:ext>
            </a:extLst>
          </p:cNvPr>
          <p:cNvSpPr txBox="1"/>
          <p:nvPr/>
        </p:nvSpPr>
        <p:spPr>
          <a:xfrm>
            <a:off x="7532275" y="1106316"/>
            <a:ext cx="100110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“reduced </a:t>
            </a:r>
          </a:p>
          <a:p>
            <a:pPr algn="ctr"/>
            <a:r>
              <a:rPr lang="en-US" sz="1600" dirty="0"/>
              <a:t>features”</a:t>
            </a:r>
          </a:p>
        </p:txBody>
      </p:sp>
    </p:spTree>
    <p:extLst>
      <p:ext uri="{BB962C8B-B14F-4D97-AF65-F5344CB8AC3E}">
        <p14:creationId xmlns:p14="http://schemas.microsoft.com/office/powerpoint/2010/main" val="325687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5643A-E96C-FC4D-8F77-1DAE7C25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b="39530"/>
          <a:stretch/>
        </p:blipFill>
        <p:spPr>
          <a:xfrm>
            <a:off x="2983230" y="377864"/>
            <a:ext cx="6035040" cy="4959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8170D-971F-BF4D-9E6D-BED2EDFFE587}"/>
              </a:ext>
            </a:extLst>
          </p:cNvPr>
          <p:cNvSpPr/>
          <p:nvPr/>
        </p:nvSpPr>
        <p:spPr>
          <a:xfrm>
            <a:off x="7028913" y="4563353"/>
            <a:ext cx="1989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Novembre</a:t>
            </a:r>
            <a:r>
              <a:rPr lang="en-US" sz="1200" dirty="0"/>
              <a:t> et al, 2008</a:t>
            </a:r>
          </a:p>
          <a:p>
            <a:pPr algn="r"/>
            <a:r>
              <a:rPr lang="en-US" sz="1200" dirty="0"/>
              <a:t>Genes mirror geography within Europe</a:t>
            </a:r>
          </a:p>
          <a:p>
            <a:pPr algn="r"/>
            <a:endParaRPr lang="en-US" sz="1200" dirty="0"/>
          </a:p>
          <a:p>
            <a:pPr algn="r"/>
            <a:r>
              <a:rPr lang="en-US" sz="1200" dirty="0"/>
              <a:t>10.1038/nature07331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E9131-C7F0-814C-A6CB-7D1151FBA6B4}"/>
              </a:ext>
            </a:extLst>
          </p:cNvPr>
          <p:cNvSpPr/>
          <p:nvPr/>
        </p:nvSpPr>
        <p:spPr>
          <a:xfrm>
            <a:off x="125730" y="5117351"/>
            <a:ext cx="4550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 x n = 200k genetic loci x 1400 individuals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DCFC-506F-A942-9690-8150700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2" y="513873"/>
            <a:ext cx="3178847" cy="2171137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Genes mirror geography within Europe</a:t>
            </a:r>
          </a:p>
        </p:txBody>
      </p:sp>
    </p:spTree>
    <p:extLst>
      <p:ext uri="{BB962C8B-B14F-4D97-AF65-F5344CB8AC3E}">
        <p14:creationId xmlns:p14="http://schemas.microsoft.com/office/powerpoint/2010/main" val="253586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23485</TotalTime>
  <Words>3110</Words>
  <Application>Microsoft Macintosh PowerPoint</Application>
  <PresentationFormat>On-screen Show (16:10)</PresentationFormat>
  <Paragraphs>1490</Paragraphs>
  <Slides>52</Slides>
  <Notes>2</Notes>
  <HiddenSlides>7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Calibri Light</vt:lpstr>
      <vt:lpstr>Corbel</vt:lpstr>
      <vt:lpstr>Courier</vt:lpstr>
      <vt:lpstr>Gill Sans Light</vt:lpstr>
      <vt:lpstr>OpenSans</vt:lpstr>
      <vt:lpstr>Times</vt:lpstr>
      <vt:lpstr>TimesNewRomanPSMT</vt:lpstr>
      <vt:lpstr>Office Theme</vt:lpstr>
      <vt:lpstr>Binary Worksheet</vt:lpstr>
      <vt:lpstr>SVD, PCA, and dimension reduction</vt:lpstr>
      <vt:lpstr>Consider genotype data</vt:lpstr>
      <vt:lpstr>Consider genotype data</vt:lpstr>
      <vt:lpstr>Suppose your data looks like genotype data</vt:lpstr>
      <vt:lpstr>PowerPoint Presentation</vt:lpstr>
      <vt:lpstr>Roadmap</vt:lpstr>
      <vt:lpstr>Now that looks like structure</vt:lpstr>
      <vt:lpstr>Why Reduce dimensions?</vt:lpstr>
      <vt:lpstr>Example: Genes mirror geography within Europe</vt:lpstr>
      <vt:lpstr>How many dimensions again?</vt:lpstr>
      <vt:lpstr>Definition of eigenvectors and eigenvalues</vt:lpstr>
      <vt:lpstr>Eigenvalue decomposition</vt:lpstr>
      <vt:lpstr>Eigenvalue decomposition</vt:lpstr>
      <vt:lpstr>Singular Value Decomposition (SVD)  </vt:lpstr>
      <vt:lpstr>Singular Value Decomposition (SVD)  </vt:lpstr>
      <vt:lpstr>Constructing SVD - rows</vt:lpstr>
      <vt:lpstr>Constructing SVD - rows</vt:lpstr>
      <vt:lpstr>Constructing SVD - rows</vt:lpstr>
      <vt:lpstr>Constructing SVD - rows</vt:lpstr>
      <vt:lpstr>Constructing SVD - columns</vt:lpstr>
      <vt:lpstr>Constructing SVD - columns</vt:lpstr>
      <vt:lpstr>Singular Value Decomposition (SVD)  </vt:lpstr>
      <vt:lpstr>Singular Value Decomposition (SVD)  </vt:lpstr>
      <vt:lpstr>SVD </vt:lpstr>
      <vt:lpstr>Approximate, truncated SVD </vt:lpstr>
      <vt:lpstr>Principal Component analysis</vt:lpstr>
      <vt:lpstr>PowerPoint Presentation</vt:lpstr>
      <vt:lpstr>PowerPoint Presentation</vt:lpstr>
      <vt:lpstr>PowerPoint Presentation</vt:lpstr>
      <vt:lpstr>Genes mirror geography within Europe</vt:lpstr>
      <vt:lpstr>Genes mirror geography within Europe</vt:lpstr>
      <vt:lpstr>Federalist Papers</vt:lpstr>
      <vt:lpstr>Federalist Papers</vt:lpstr>
      <vt:lpstr>Caveats</vt:lpstr>
      <vt:lpstr>PowerPoint Presentation</vt:lpstr>
      <vt:lpstr>Linear algebra objects</vt:lpstr>
      <vt:lpstr>Matrix multiplication</vt:lpstr>
      <vt:lpstr>Principal Component analysis</vt:lpstr>
      <vt:lpstr>Transformation of x1, x2 using A</vt:lpstr>
      <vt:lpstr>PowerPoint Presentation</vt:lpstr>
      <vt:lpstr>PowerPoint Presentation</vt:lpstr>
      <vt:lpstr>Eigenvalue decomposition</vt:lpstr>
      <vt:lpstr>Dimension reduction</vt:lpstr>
      <vt:lpstr>Eigenvalue decomposition</vt:lpstr>
      <vt:lpstr>Eigenvalue decomposition</vt:lpstr>
      <vt:lpstr>PowerPoint Presentation</vt:lpstr>
      <vt:lpstr>PowerPoint Presentation</vt:lpstr>
      <vt:lpstr>Constructing SVD - rows</vt:lpstr>
      <vt:lpstr>Constructing SVD - columns</vt:lpstr>
      <vt:lpstr>PowerPoint Presentation</vt:lpstr>
      <vt:lpstr>Case study: Worldwide Human Relationships Inferred from Genome-Wide Patterns of Variation </vt:lpstr>
      <vt:lpstr>Case study: Worldwide Human Relationships Inferred from Genome-Wide Patterns of Variation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SVD, PCA, and dimension reduction</dc:title>
  <dc:creator>Trimble, William L.</dc:creator>
  <cp:lastModifiedBy>Will Trimble</cp:lastModifiedBy>
  <cp:revision>96</cp:revision>
  <dcterms:created xsi:type="dcterms:W3CDTF">2021-02-28T22:18:31Z</dcterms:created>
  <dcterms:modified xsi:type="dcterms:W3CDTF">2023-04-26T20:35:40Z</dcterms:modified>
</cp:coreProperties>
</file>